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80" r:id="rId2"/>
    <p:sldMasterId id="2147483894" r:id="rId3"/>
  </p:sldMasterIdLst>
  <p:notesMasterIdLst>
    <p:notesMasterId r:id="rId69"/>
  </p:notesMasterIdLst>
  <p:sldIdLst>
    <p:sldId id="257" r:id="rId4"/>
    <p:sldId id="293" r:id="rId5"/>
    <p:sldId id="258" r:id="rId6"/>
    <p:sldId id="259" r:id="rId7"/>
    <p:sldId id="260" r:id="rId8"/>
    <p:sldId id="261" r:id="rId9"/>
    <p:sldId id="262" r:id="rId10"/>
    <p:sldId id="285" r:id="rId11"/>
    <p:sldId id="338" r:id="rId12"/>
    <p:sldId id="339" r:id="rId13"/>
    <p:sldId id="287" r:id="rId14"/>
    <p:sldId id="283" r:id="rId15"/>
    <p:sldId id="340" r:id="rId16"/>
    <p:sldId id="341" r:id="rId17"/>
    <p:sldId id="342" r:id="rId18"/>
    <p:sldId id="294" r:id="rId19"/>
    <p:sldId id="264" r:id="rId20"/>
    <p:sldId id="265" r:id="rId21"/>
    <p:sldId id="269" r:id="rId22"/>
    <p:sldId id="289" r:id="rId23"/>
    <p:sldId id="296" r:id="rId24"/>
    <p:sldId id="305" r:id="rId25"/>
    <p:sldId id="343" r:id="rId26"/>
    <p:sldId id="344" r:id="rId27"/>
    <p:sldId id="347" r:id="rId28"/>
    <p:sldId id="348" r:id="rId29"/>
    <p:sldId id="301" r:id="rId30"/>
    <p:sldId id="302" r:id="rId31"/>
    <p:sldId id="303" r:id="rId32"/>
    <p:sldId id="304" r:id="rId33"/>
    <p:sldId id="326" r:id="rId34"/>
    <p:sldId id="281" r:id="rId35"/>
    <p:sldId id="349" r:id="rId36"/>
    <p:sldId id="272" r:id="rId37"/>
    <p:sldId id="273" r:id="rId38"/>
    <p:sldId id="295" r:id="rId39"/>
    <p:sldId id="266" r:id="rId40"/>
    <p:sldId id="267" r:id="rId41"/>
    <p:sldId id="268" r:id="rId42"/>
    <p:sldId id="333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36" r:id="rId51"/>
    <p:sldId id="357" r:id="rId52"/>
    <p:sldId id="297" r:id="rId53"/>
    <p:sldId id="276" r:id="rId54"/>
    <p:sldId id="278" r:id="rId55"/>
    <p:sldId id="345" r:id="rId56"/>
    <p:sldId id="284" r:id="rId57"/>
    <p:sldId id="279" r:id="rId58"/>
    <p:sldId id="277" r:id="rId59"/>
    <p:sldId id="282" r:id="rId60"/>
    <p:sldId id="286" r:id="rId61"/>
    <p:sldId id="298" r:id="rId62"/>
    <p:sldId id="337" r:id="rId63"/>
    <p:sldId id="291" r:id="rId64"/>
    <p:sldId id="346" r:id="rId65"/>
    <p:sldId id="292" r:id="rId66"/>
    <p:sldId id="299" r:id="rId67"/>
    <p:sldId id="300" r:id="rId6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48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93.wmf"/><Relationship Id="rId7" Type="http://schemas.openxmlformats.org/officeDocument/2006/relationships/image" Target="../media/image86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9" Type="http://schemas.openxmlformats.org/officeDocument/2006/relationships/image" Target="../media/image9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e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wmf"/><Relationship Id="rId4" Type="http://schemas.openxmlformats.org/officeDocument/2006/relationships/image" Target="../media/image13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CE19C-DE40-4DC7-9C6C-D77ACA23C850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61954-7C00-4BC8-8DDE-65AC8C920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6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61BD37-6102-4509-AA36-E06F41E97634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5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0597F4-F5C9-4A26-BC88-EF298C9ACA91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5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79438"/>
            <a:ext cx="2057400" cy="5211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79438"/>
            <a:ext cx="6019800" cy="5211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A8FC48-45C3-4218-B0A0-B3979316960D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4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595D9E-1B70-401B-8C5C-826392B3E416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5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4F8DA0-7627-43BA-A077-E5E39729BE35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2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61BD37-6102-4509-AA36-E06F41E97634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9CFD9-0ABB-4C46-9794-5B2A739A738F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71C1B-349E-4343-B65A-B3D67818F6E9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284467-3490-49D4-A17B-685D0AAE0C4C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DA8E-1BDF-4F2C-ABA2-4093B93BA89D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A2081-9D5B-4029-A320-714256200373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C9CFD9-0ABB-4C46-9794-5B2A739A738F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77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93AEB-C3ED-4F20-AB0B-8BF73C8B401B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3E0BDB-A3B0-4643-9DD9-F8AA594D36B1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C9419-359D-4766-87BF-262FA175D8EE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597F4-F5C9-4A26-BC88-EF298C9ACA91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8FC48-45C3-4218-B0A0-B3979316960D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595D9E-1B70-401B-8C5C-826392B3E416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56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61BD37-6102-4509-AA36-E06F41E97634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9CFD9-0ABB-4C46-9794-5B2A739A738F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71C1B-349E-4343-B65A-B3D67818F6E9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284467-3490-49D4-A17B-685D0AAE0C4C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971C1B-349E-4343-B65A-B3D67818F6E9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45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5DA8E-1BDF-4F2C-ABA2-4093B93BA89D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A2081-9D5B-4029-A320-714256200373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93AEB-C3ED-4F20-AB0B-8BF73C8B401B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3E0BDB-A3B0-4643-9DD9-F8AA594D36B1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latinLnBrk="0" hangingPunct="1"/>
              <a:endParaRPr kumimoji="0" lang="zh-CN" altLang="en-US"/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C9419-359D-4766-87BF-262FA175D8EE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597F4-F5C9-4A26-BC88-EF298C9ACA91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8FC48-45C3-4218-B0A0-B3979316960D}" type="slidenum">
              <a:rPr lang="en-US" altLang="zh-CN" smtClean="0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284467-3490-49D4-A17B-685D0AAE0C4C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9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D5DA8E-1BDF-4F2C-ABA2-4093B93BA89D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9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CA2081-9D5B-4029-A320-714256200373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8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493AEB-C3ED-4F20-AB0B-8BF73C8B401B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1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D3E0BDB-A3B0-4643-9DD9-F8AA594D36B1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5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DC9419-359D-4766-87BF-262FA175D8EE}" type="slidenum">
              <a:rPr lang="en-US" altLang="zh-CN">
                <a:solidFill>
                  <a:srgbClr val="3A566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6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794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2"/>
                </a:solidFill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32E728-9C2D-43A7-B224-B6D91B6DDDFF}" type="slidenum">
              <a:rPr lang="en-US" altLang="zh-CN">
                <a:solidFill>
                  <a:srgbClr val="3A566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3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32E728-9C2D-43A7-B224-B6D91B6DDDFF}" type="slidenum">
              <a:rPr lang="en-US" altLang="zh-CN" smtClean="0">
                <a:solidFill>
                  <a:srgbClr val="3A566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A566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32E728-9C2D-43A7-B224-B6D91B6DDDFF}" type="slidenum">
              <a:rPr lang="en-US" altLang="zh-CN" smtClean="0">
                <a:solidFill>
                  <a:srgbClr val="3A566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A566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//upload.wikimedia.org/wikipedia/commons/5/50/Fourier_transform_time_and_frequency_domains.gif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16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6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28.bin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7.wmf"/><Relationship Id="rId9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69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66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8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65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hk/url?q=http://www.scielo.br/scielo.php?pid=S1807-03022004000200009&amp;script=sci_arttext&amp;sa=U&amp;ei=Zl8lU-ePCYSMiQfdxYGwDw&amp;ved=0CGQQ9QEwHDgU&amp;usg=AFQjCNELYfwPEAfs-GnVLVKJrOJroXUX-A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hyperlink" Target="https://www.google.com.hk/url?q=http://en.wikiversity.org/wiki/Unit_step_function&amp;sa=U&amp;ei=tl8lU9-QJMejigf2ooFY&amp;ved=0CFYQ9QEwFQ&amp;usg=AFQjCNFYkFx8AjUAFaqtg_MKI1ghhR4Clw" TargetMode="External"/><Relationship Id="rId2" Type="http://schemas.openxmlformats.org/officeDocument/2006/relationships/hyperlink" Target="http://www.thephysicsmill.com/blog/wp-content/uploads/single_short_pulse.png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11" Type="http://schemas.openxmlformats.org/officeDocument/2006/relationships/image" Target="../media/image11.jpeg"/><Relationship Id="rId5" Type="http://schemas.openxmlformats.org/officeDocument/2006/relationships/hyperlink" Target="https://www.google.com.hk/url?q=http://www.glogster.com/mona2010/motivational-workout/g-6l6446s26hsvvc4jn528ea0&amp;sa=U&amp;ei=Hl4lU7atJOXdigfwjYCwAQ&amp;ved=0CMoBEPUBME8&amp;usg=AFQjCNGOTIei0q7D__B_i3EMYx1dymg5tQ" TargetMode="External"/><Relationship Id="rId10" Type="http://schemas.openxmlformats.org/officeDocument/2006/relationships/hyperlink" Target="https://www.google.com.hk/url?q=http://stackoverflow.com/questions/20593940/matlab-define-several-step-functions&amp;sa=U&amp;ei=tl8lU9-QJMejigf2ooFY&amp;ved=0CEoQ9QEwDw&amp;usg=AFQjCNGtvyNc3QV6hru-wkKtPKJxweMVQA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89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87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86.wmf"/><Relationship Id="rId20" Type="http://schemas.openxmlformats.org/officeDocument/2006/relationships/image" Target="../media/image9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8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Microsoft_Word_97_-_2003___1.doc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98.w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0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05.pn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04.e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13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1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7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9.png"/><Relationship Id="rId4" Type="http://schemas.openxmlformats.org/officeDocument/2006/relationships/image" Target="../media/image11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123.wmf"/><Relationship Id="rId3" Type="http://schemas.openxmlformats.org/officeDocument/2006/relationships/image" Target="../media/image125.png"/><Relationship Id="rId7" Type="http://schemas.openxmlformats.org/officeDocument/2006/relationships/image" Target="../media/image127.wmf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06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0.wmf"/><Relationship Id="rId11" Type="http://schemas.openxmlformats.org/officeDocument/2006/relationships/image" Target="../media/image122.wmf"/><Relationship Id="rId5" Type="http://schemas.openxmlformats.org/officeDocument/2006/relationships/oleObject" Target="../embeddings/oleObject76.bin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78.bin"/><Relationship Id="rId4" Type="http://schemas.openxmlformats.org/officeDocument/2006/relationships/image" Target="../media/image126.jpeg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33.e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8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34.wmf"/><Relationship Id="rId9" Type="http://schemas.openxmlformats.org/officeDocument/2006/relationships/image" Target="../media/image13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傅里叶变换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——</a:t>
            </a:r>
            <a:r>
              <a:rPr lang="zh-CN" altLang="en-US">
                <a:ea typeface="宋体" pitchFamily="2" charset="-122"/>
              </a:rPr>
              <a:t>信号频域分析</a:t>
            </a:r>
          </a:p>
        </p:txBody>
      </p:sp>
    </p:spTree>
    <p:extLst>
      <p:ext uri="{BB962C8B-B14F-4D97-AF65-F5344CB8AC3E}">
        <p14:creationId xmlns:p14="http://schemas.microsoft.com/office/powerpoint/2010/main" val="213977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傅里叶分解结果的图示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合成与频率成分</a:t>
            </a:r>
            <a:endParaRPr lang="zh-CN" altLang="en-US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26733"/>
            <a:ext cx="3322905" cy="291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9130" r="7702"/>
          <a:stretch/>
        </p:blipFill>
        <p:spPr bwMode="auto">
          <a:xfrm>
            <a:off x="4499991" y="2226733"/>
            <a:ext cx="4051341" cy="3183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09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傅里叶级数的意义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882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 smtClean="0"/>
              <a:t>傅里叶级数表明：任何</a:t>
            </a:r>
            <a:r>
              <a:rPr lang="zh-CN" altLang="en-US" sz="2400" dirty="0"/>
              <a:t>复杂振动可以分解为简单振动的叠加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分解得到的正弦函数，称为原信号的组成</a:t>
            </a:r>
            <a:r>
              <a:rPr lang="zh-CN" altLang="en-US" sz="2400" dirty="0" smtClean="0"/>
              <a:t>成分。</a:t>
            </a:r>
            <a:endParaRPr lang="en-US" altLang="zh-CN" sz="2400" dirty="0" smtClean="0"/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对分解公式的几点注意：</a:t>
            </a:r>
            <a:endParaRPr lang="en-US" altLang="zh-CN" sz="2400" dirty="0" smtClean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 smtClean="0"/>
              <a:t>各三角函数的频率都是原信号的整数倍。即，一个周期信号是由比它更高的频率成分组成！原信号频率称为基频，它的整数倍称为谐波。</a:t>
            </a:r>
            <a:endParaRPr lang="en-US" altLang="zh-CN" sz="2000" dirty="0" smtClean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 smtClean="0"/>
              <a:t>直流量，是信号的平均</a:t>
            </a:r>
            <a:r>
              <a:rPr lang="zh-CN" altLang="en-US" sz="2000" dirty="0" smtClean="0"/>
              <a:t>偏移，也称直流漂移；</a:t>
            </a:r>
            <a:endParaRPr lang="en-US" altLang="zh-CN" sz="2000" dirty="0" smtClean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 smtClean="0"/>
              <a:t>各成分的三角函数间是正交的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b="1" dirty="0" smtClean="0"/>
              <a:t>所有信号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原信号和组成信号，均是全轴上定义的。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965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Fourier </a:t>
            </a:r>
            <a:r>
              <a:rPr lang="zh-CN" altLang="en-US" dirty="0" smtClean="0"/>
              <a:t>级数的</a:t>
            </a:r>
            <a:r>
              <a:rPr lang="zh-CN" altLang="en-US" dirty="0" smtClean="0"/>
              <a:t>数学表示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dirty="0" smtClean="0"/>
                  <a:t>定理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收敛定理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：</a:t>
                </a:r>
                <a:endParaRPr lang="en-US" altLang="zh-CN" sz="20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sz="2000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是以为</a:t>
                </a:r>
                <a:r>
                  <a:rPr lang="en-US" altLang="zh-CN" sz="2000" dirty="0" smtClean="0"/>
                  <a:t>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T</m:t>
                    </m:r>
                  </m:oMath>
                </a14:m>
                <a:r>
                  <a:rPr lang="zh-CN" altLang="en-US" sz="2000" dirty="0" smtClean="0"/>
                  <a:t>为</a:t>
                </a:r>
                <a:r>
                  <a:rPr lang="zh-CN" altLang="en-US" sz="2000" dirty="0" smtClean="0"/>
                  <a:t>周期</a:t>
                </a:r>
                <a:r>
                  <a:rPr lang="zh-CN" altLang="en-US" sz="2000" dirty="0"/>
                  <a:t>的周期函数，如果它在一个</a:t>
                </a:r>
                <a:r>
                  <a:rPr lang="zh-CN" altLang="en-US" sz="2000" dirty="0" smtClean="0"/>
                  <a:t>周期</a:t>
                </a:r>
                <a:r>
                  <a:rPr lang="en-US" altLang="zh-CN" sz="2000" dirty="0" smtClean="0"/>
                  <a:t>[-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T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sz="2000" dirty="0" smtClean="0"/>
                  <a:t>]</a:t>
                </a:r>
                <a:r>
                  <a:rPr lang="zh-CN" altLang="en-US" sz="2000" dirty="0" smtClean="0"/>
                  <a:t>内</a:t>
                </a:r>
                <a:r>
                  <a:rPr lang="zh-CN" altLang="en-US" sz="2000" dirty="0"/>
                  <a:t>满足条件：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r>
                  <a:rPr lang="zh-CN" altLang="en-US" sz="1800" dirty="0"/>
                  <a:t>（</a:t>
                </a:r>
                <a:r>
                  <a:rPr lang="en-US" altLang="zh-CN" sz="1800" dirty="0"/>
                  <a:t>1</a:t>
                </a:r>
                <a:r>
                  <a:rPr lang="zh-CN" altLang="en-US" sz="1800" dirty="0" smtClean="0"/>
                  <a:t>）连续</a:t>
                </a:r>
                <a:r>
                  <a:rPr lang="zh-CN" altLang="en-US" sz="1800" dirty="0"/>
                  <a:t>或只有有限个第一类间断</a:t>
                </a:r>
                <a:r>
                  <a:rPr lang="zh-CN" altLang="en-US" sz="1800" dirty="0" smtClean="0"/>
                  <a:t>点（左右</a:t>
                </a:r>
                <a:r>
                  <a:rPr lang="zh-CN" altLang="en-US" sz="1800" dirty="0"/>
                  <a:t>极限存在，但不</a:t>
                </a:r>
                <a:r>
                  <a:rPr lang="zh-CN" altLang="en-US" sz="1800" dirty="0" smtClean="0"/>
                  <a:t>相等</a:t>
                </a:r>
                <a:r>
                  <a:rPr lang="zh-CN" altLang="en-US" sz="1800" dirty="0"/>
                  <a:t>）</a:t>
                </a:r>
                <a:r>
                  <a:rPr lang="zh-CN" altLang="en-US" sz="1800" dirty="0" smtClean="0"/>
                  <a:t>；</a:t>
                </a:r>
                <a:endParaRPr lang="en-US" altLang="zh-CN" sz="1800" dirty="0" smtClean="0"/>
              </a:p>
              <a:p>
                <a:pPr marL="457200" lvl="1" indent="0">
                  <a:spcAft>
                    <a:spcPts val="600"/>
                  </a:spcAft>
                  <a:buNone/>
                </a:pPr>
                <a:r>
                  <a:rPr lang="zh-CN" altLang="en-US" sz="1800" dirty="0" smtClean="0"/>
                  <a:t>（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）至多只有有限个极值点</a:t>
                </a:r>
                <a:r>
                  <a:rPr lang="zh-CN" altLang="en-US" sz="1800" dirty="0" smtClean="0"/>
                  <a:t>，</a:t>
                </a:r>
                <a:endParaRPr lang="en-US" altLang="zh-CN" sz="18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zh-CN" altLang="en-US" sz="2000" dirty="0" smtClean="0"/>
                  <a:t>则，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𝑓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的傅里叶级数收敛，</a:t>
                </a:r>
                <a:r>
                  <a:rPr lang="zh-CN" altLang="en-US" sz="2000" dirty="0" smtClean="0"/>
                  <a:t>并且：</a:t>
                </a:r>
                <a:endParaRPr lang="zh-CN" altLang="en-US" sz="2000" dirty="0"/>
              </a:p>
              <a:p>
                <a:pPr lvl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zh-CN" altLang="en-US" sz="18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18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𝑓</m:t>
                    </m:r>
                    <m:r>
                      <a:rPr lang="en-US" altLang="zh-CN" sz="1800" i="1" dirty="0">
                        <a:latin typeface="Cambria Math"/>
                      </a:rPr>
                      <m:t>(</m:t>
                    </m:r>
                    <m:r>
                      <a:rPr lang="en-US" altLang="zh-CN" sz="1800" i="1" dirty="0">
                        <a:latin typeface="Cambria Math"/>
                      </a:rPr>
                      <m:t>𝑥</m:t>
                    </m:r>
                    <m:r>
                      <a:rPr lang="en-US" altLang="zh-CN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800" dirty="0"/>
                  <a:t>的连续点时，级数收敛于</a:t>
                </a:r>
                <a:r>
                  <a:rPr lang="zh-CN" alt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𝑓</m:t>
                    </m:r>
                    <m:r>
                      <a:rPr lang="en-US" altLang="zh-CN" sz="1800" i="1" dirty="0">
                        <a:latin typeface="Cambria Math"/>
                      </a:rPr>
                      <m:t>(</m:t>
                    </m:r>
                    <m:r>
                      <a:rPr lang="en-US" altLang="zh-CN" sz="1800" i="1" dirty="0">
                        <a:latin typeface="Cambria Math"/>
                      </a:rPr>
                      <m:t>𝑥</m:t>
                    </m:r>
                    <m:r>
                      <a:rPr lang="en-US" altLang="zh-CN" sz="18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zh-CN" altLang="en-US" sz="1800" dirty="0"/>
                  <a:t>；</a:t>
                </a:r>
              </a:p>
              <a:p>
                <a:pPr lvl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zh-CN" altLang="en-US" sz="18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1800" dirty="0"/>
                  <a:t>是的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/>
                      </a:rPr>
                      <m:t>𝑓</m:t>
                    </m:r>
                    <m:r>
                      <a:rPr lang="en-US" altLang="zh-CN" sz="1800" i="1" dirty="0">
                        <a:latin typeface="Cambria Math"/>
                      </a:rPr>
                      <m:t>(</m:t>
                    </m:r>
                    <m:r>
                      <a:rPr lang="en-US" altLang="zh-CN" sz="1800" i="1" dirty="0">
                        <a:latin typeface="Cambria Math"/>
                      </a:rPr>
                      <m:t>𝑥</m:t>
                    </m:r>
                    <m:r>
                      <a:rPr lang="en-US" altLang="zh-CN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800" dirty="0"/>
                  <a:t>间断点时，级数收敛</a:t>
                </a:r>
                <a:r>
                  <a:rPr lang="zh-CN" altLang="en-US" sz="1800" dirty="0" smtClean="0"/>
                  <a:t>于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800" i="1" dirty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sz="1800" b="0" i="1" dirty="0" smtClean="0">
                                <a:latin typeface="Cambria Math"/>
                              </a:rPr>
                              <m:t>−0</m:t>
                            </m:r>
                          </m:e>
                        </m:d>
                        <m:r>
                          <a:rPr lang="en-US" altLang="zh-CN" sz="1800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1800" i="1" dirty="0">
                            <a:latin typeface="Cambria Math"/>
                          </a:rPr>
                          <m:t>𝑓</m:t>
                        </m:r>
                        <m:r>
                          <a:rPr lang="en-US" altLang="zh-CN" sz="1800" i="1" dirty="0">
                            <a:latin typeface="Cambria Math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/>
                          </a:rPr>
                          <m:t>+0</m:t>
                        </m:r>
                        <m:r>
                          <a:rPr lang="en-US" altLang="zh-CN" sz="1800" i="1" dirty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400" dirty="0"/>
                  <a:t>           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41" t="-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78852"/>
              </p:ext>
            </p:extLst>
          </p:nvPr>
        </p:nvGraphicFramePr>
        <p:xfrm>
          <a:off x="2555776" y="5229200"/>
          <a:ext cx="3816424" cy="131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VISIO" r:id="rId4" imgW="4420440" imgH="1525320" progId="Visio.Drawing.5">
                  <p:embed/>
                </p:oleObj>
              </mc:Choice>
              <mc:Fallback>
                <p:oleObj name="VISIO" r:id="rId4" imgW="4420440" imgH="1525320" progId="Visio.Drawing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229200"/>
                        <a:ext cx="3816424" cy="1316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方波的傅里叶级数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方波函数，在一个</a:t>
            </a:r>
            <a:r>
              <a:rPr lang="zh-CN" altLang="en-US" sz="2800" dirty="0" smtClean="0"/>
              <a:t>周期内的</a:t>
            </a:r>
            <a:r>
              <a:rPr lang="zh-CN" altLang="en-US" sz="2800" dirty="0" smtClean="0"/>
              <a:t>定义如下：</a:t>
            </a:r>
            <a:endParaRPr lang="en-US" altLang="zh-CN" sz="28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35696" y="2276872"/>
                <a:ext cx="2933111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/>
                                </a:rPr>
                                <m:t>   −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𝜋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≤0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/>
                                </a:rPr>
                                <m:t>        0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zh-CN" alt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276872"/>
                <a:ext cx="2933111" cy="11179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3016"/>
            <a:ext cx="3954463" cy="26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95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傅里叶分解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899592" y="1556792"/>
            <a:ext cx="7200802" cy="4882358"/>
            <a:chOff x="251518" y="1340768"/>
            <a:chExt cx="7200802" cy="4882358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0768"/>
              <a:ext cx="7200800" cy="4049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" r="8122" b="83846"/>
            <a:stretch/>
          </p:blipFill>
          <p:spPr bwMode="auto">
            <a:xfrm>
              <a:off x="251518" y="5404526"/>
              <a:ext cx="7200801" cy="81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75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分解结果的图示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0685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分解得到的组成成分的时域</a:t>
            </a:r>
            <a:endParaRPr lang="en-US" altLang="zh-CN" dirty="0" smtClean="0"/>
          </a:p>
          <a:p>
            <a:r>
              <a:rPr lang="zh-CN" altLang="en-US" dirty="0" smtClean="0"/>
              <a:t>频率成分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43322" r="22563"/>
          <a:stretch/>
        </p:blipFill>
        <p:spPr bwMode="auto">
          <a:xfrm>
            <a:off x="539552" y="2780929"/>
            <a:ext cx="3888432" cy="28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r="8561" b="4813"/>
          <a:stretch/>
        </p:blipFill>
        <p:spPr bwMode="auto">
          <a:xfrm>
            <a:off x="4499991" y="2630856"/>
            <a:ext cx="4474653" cy="331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43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频谱图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trolololololololol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2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5" descr="File:Fourier transform time and frequency domains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2776"/>
            <a:ext cx="4762500" cy="36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4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a typeface="宋体" pitchFamily="2" charset="-122"/>
              </a:rPr>
              <a:t>傅里叶级数分解及其频率组成</a:t>
            </a:r>
          </a:p>
        </p:txBody>
      </p:sp>
    </p:spTree>
    <p:extLst>
      <p:ext uri="{BB962C8B-B14F-4D97-AF65-F5344CB8AC3E}">
        <p14:creationId xmlns:p14="http://schemas.microsoft.com/office/powerpoint/2010/main" val="404569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00" dirty="0" smtClean="0">
                <a:ea typeface="宋体" pitchFamily="2" charset="-122"/>
              </a:rPr>
              <a:t>傅里叶级数</a:t>
            </a:r>
            <a:r>
              <a:rPr lang="en-US" altLang="zh-CN" sz="3400" dirty="0" smtClean="0">
                <a:ea typeface="宋体" pitchFamily="2" charset="-122"/>
              </a:rPr>
              <a:t>——</a:t>
            </a:r>
            <a:r>
              <a:rPr lang="zh-CN" altLang="en-US" sz="3400" dirty="0">
                <a:ea typeface="宋体" pitchFamily="2" charset="-122"/>
              </a:rPr>
              <a:t>信号的频谱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3971925"/>
          </a:xfrm>
        </p:spPr>
        <p:txBody>
          <a:bodyPr/>
          <a:lstStyle/>
          <a:p>
            <a:r>
              <a:rPr lang="zh-CN" altLang="en-US" sz="2100" dirty="0">
                <a:ea typeface="宋体" pitchFamily="2" charset="-122"/>
              </a:rPr>
              <a:t>将复杂信号分解为一系列简谐振动的叠加，每个简谐振动的频率即为复杂信号的频率成分</a:t>
            </a:r>
            <a:r>
              <a:rPr lang="zh-CN" altLang="en-US" sz="2100" dirty="0" smtClean="0">
                <a:ea typeface="宋体" pitchFamily="2" charset="-122"/>
              </a:rPr>
              <a:t>。</a:t>
            </a:r>
            <a:endParaRPr lang="en-US" altLang="zh-CN" sz="2100" dirty="0" smtClean="0">
              <a:ea typeface="宋体" pitchFamily="2" charset="-122"/>
            </a:endParaRPr>
          </a:p>
          <a:p>
            <a:r>
              <a:rPr lang="zh-CN" altLang="en-US" sz="2100" dirty="0" smtClean="0">
                <a:ea typeface="宋体" pitchFamily="2" charset="-122"/>
              </a:rPr>
              <a:t>如何形象地表示信号的组成呢？</a:t>
            </a:r>
            <a:endParaRPr lang="zh-CN" altLang="en-US" sz="2100" dirty="0">
              <a:ea typeface="宋体" pitchFamily="2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5891" r="8623" b="5574"/>
          <a:stretch>
            <a:fillRect/>
          </a:stretch>
        </p:blipFill>
        <p:spPr bwMode="auto">
          <a:xfrm>
            <a:off x="4716463" y="3289273"/>
            <a:ext cx="3527946" cy="237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5260" r="7002" b="3506"/>
          <a:stretch>
            <a:fillRect/>
          </a:stretch>
        </p:blipFill>
        <p:spPr bwMode="auto">
          <a:xfrm>
            <a:off x="899592" y="3292259"/>
            <a:ext cx="3816871" cy="244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6011863" y="5661025"/>
            <a:ext cx="1512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3A566E"/>
                </a:solidFill>
                <a:ea typeface="宋体" pitchFamily="2" charset="-122"/>
              </a:rPr>
              <a:t>频率（</a:t>
            </a:r>
            <a:r>
              <a:rPr lang="en-US" altLang="zh-CN">
                <a:solidFill>
                  <a:srgbClr val="3A566E"/>
                </a:solidFill>
                <a:ea typeface="宋体" pitchFamily="2" charset="-122"/>
              </a:rPr>
              <a:t>Hz</a:t>
            </a:r>
            <a:r>
              <a:rPr lang="zh-CN" altLang="en-US">
                <a:solidFill>
                  <a:srgbClr val="3A566E"/>
                </a:solidFill>
                <a:ea typeface="宋体" pitchFamily="2" charset="-122"/>
              </a:rPr>
              <a:t>）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4843429" y="3356992"/>
            <a:ext cx="4286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3A566E"/>
                </a:solidFill>
                <a:ea typeface="宋体" pitchFamily="2" charset="-122"/>
              </a:rPr>
              <a:t>幅度</a:t>
            </a:r>
          </a:p>
        </p:txBody>
      </p:sp>
    </p:spTree>
    <p:extLst>
      <p:ext uri="{BB962C8B-B14F-4D97-AF65-F5344CB8AC3E}">
        <p14:creationId xmlns:p14="http://schemas.microsoft.com/office/powerpoint/2010/main" val="24793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29600" cy="1143000"/>
          </a:xfrm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认识频谱图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557338"/>
            <a:ext cx="7920037" cy="1439614"/>
          </a:xfrm>
        </p:spPr>
        <p:txBody>
          <a:bodyPr/>
          <a:lstStyle/>
          <a:p>
            <a:r>
              <a:rPr lang="zh-CN" altLang="en-US" sz="2600" dirty="0" smtClean="0">
                <a:ea typeface="宋体" pitchFamily="2" charset="-122"/>
              </a:rPr>
              <a:t>函数</a:t>
            </a:r>
            <a:r>
              <a:rPr lang="en-US" altLang="zh-CN" sz="2600" dirty="0" smtClean="0">
                <a:ea typeface="宋体" pitchFamily="2" charset="-122"/>
              </a:rPr>
              <a:t>F(x)</a:t>
            </a:r>
            <a:r>
              <a:rPr lang="zh-CN" altLang="en-US" sz="2600" dirty="0" smtClean="0">
                <a:ea typeface="宋体" pitchFamily="2" charset="-122"/>
              </a:rPr>
              <a:t>分解为</a:t>
            </a:r>
            <a:r>
              <a:rPr lang="en-US" altLang="zh-CN" sz="2600" dirty="0" smtClean="0">
                <a:ea typeface="宋体" pitchFamily="2" charset="-122"/>
              </a:rPr>
              <a:t>sin(x</a:t>
            </a:r>
            <a:r>
              <a:rPr lang="en-US" altLang="zh-CN" sz="2600" dirty="0">
                <a:ea typeface="宋体" pitchFamily="2" charset="-122"/>
              </a:rPr>
              <a:t>)+2sin(2x</a:t>
            </a:r>
            <a:r>
              <a:rPr lang="en-US" altLang="zh-CN" sz="2600" dirty="0" smtClean="0">
                <a:ea typeface="宋体" pitchFamily="2" charset="-122"/>
              </a:rPr>
              <a:t>)</a:t>
            </a:r>
            <a:r>
              <a:rPr lang="zh-CN" altLang="en-US" sz="2600" dirty="0" smtClean="0">
                <a:ea typeface="宋体" pitchFamily="2" charset="-122"/>
              </a:rPr>
              <a:t>，</a:t>
            </a:r>
            <a:endParaRPr lang="en-US" altLang="zh-CN" sz="2600" dirty="0" smtClean="0">
              <a:ea typeface="宋体" pitchFamily="2" charset="-122"/>
            </a:endParaRPr>
          </a:p>
          <a:p>
            <a:pPr marL="400050" lvl="1" indent="0">
              <a:buNone/>
            </a:pPr>
            <a:r>
              <a:rPr lang="en-US" altLang="zh-CN" sz="2400" dirty="0" smtClean="0">
                <a:ea typeface="宋体" pitchFamily="2" charset="-122"/>
              </a:rPr>
              <a:t>G(x)</a:t>
            </a:r>
            <a:r>
              <a:rPr lang="zh-CN" altLang="en-US" sz="2400" dirty="0" smtClean="0">
                <a:ea typeface="宋体" pitchFamily="2" charset="-122"/>
              </a:rPr>
              <a:t>分解为</a:t>
            </a:r>
            <a:r>
              <a:rPr lang="en-US" altLang="zh-CN" sz="2400" dirty="0" smtClean="0">
                <a:ea typeface="宋体" pitchFamily="2" charset="-122"/>
              </a:rPr>
              <a:t>2sin(x</a:t>
            </a:r>
            <a:r>
              <a:rPr lang="en-US" altLang="zh-CN" sz="2400" dirty="0">
                <a:ea typeface="宋体" pitchFamily="2" charset="-122"/>
              </a:rPr>
              <a:t>)+sin(2x</a:t>
            </a:r>
            <a:r>
              <a:rPr lang="en-US" altLang="zh-CN" sz="2400" dirty="0" smtClean="0">
                <a:ea typeface="宋体" pitchFamily="2" charset="-122"/>
              </a:rPr>
              <a:t>)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endParaRPr lang="en-US" altLang="zh-CN" sz="2400" dirty="0" smtClean="0">
              <a:ea typeface="宋体" pitchFamily="2" charset="-122"/>
            </a:endParaRPr>
          </a:p>
          <a:p>
            <a:pPr marL="400050" lvl="1" indent="0">
              <a:buNone/>
            </a:pPr>
            <a:r>
              <a:rPr lang="zh-CN" altLang="en-US" sz="2400" dirty="0" smtClean="0">
                <a:ea typeface="宋体" pitchFamily="2" charset="-122"/>
              </a:rPr>
              <a:t>二者的频谱图如下，哪一个是</a:t>
            </a:r>
            <a:r>
              <a:rPr lang="en-US" altLang="zh-CN" sz="2400" dirty="0" smtClean="0">
                <a:ea typeface="宋体" pitchFamily="2" charset="-122"/>
              </a:rPr>
              <a:t>f</a:t>
            </a:r>
            <a:r>
              <a:rPr lang="zh-CN" altLang="en-US" sz="2400" dirty="0" smtClean="0">
                <a:ea typeface="宋体" pitchFamily="2" charset="-122"/>
              </a:rPr>
              <a:t>，哪</a:t>
            </a:r>
            <a:r>
              <a:rPr lang="zh-CN" altLang="en-US" sz="2400" dirty="0" smtClean="0">
                <a:ea typeface="宋体" pitchFamily="2" charset="-122"/>
              </a:rPr>
              <a:t>一个是</a:t>
            </a:r>
            <a:r>
              <a:rPr lang="en-US" altLang="zh-CN" sz="2400" dirty="0" smtClean="0">
                <a:ea typeface="宋体" pitchFamily="2" charset="-122"/>
              </a:rPr>
              <a:t>g</a:t>
            </a:r>
            <a:r>
              <a:rPr lang="zh-CN" altLang="en-US" sz="2400" dirty="0" smtClean="0">
                <a:ea typeface="宋体" pitchFamily="2" charset="-122"/>
              </a:rPr>
              <a:t>函数的？</a:t>
            </a:r>
            <a:endParaRPr lang="zh-CN" altLang="en-US" sz="2400" dirty="0">
              <a:ea typeface="宋体" pitchFamily="2" charset="-122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8064" r="10803" b="9282"/>
          <a:stretch>
            <a:fillRect/>
          </a:stretch>
        </p:blipFill>
        <p:spPr bwMode="auto">
          <a:xfrm>
            <a:off x="1547813" y="3226439"/>
            <a:ext cx="4680371" cy="263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9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傅里叶级数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763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认识频谱图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 smtClean="0"/>
              <a:t>频谱图简捷直观地表达了信号的组成，是观察和研究信号的重要方法！</a:t>
            </a:r>
            <a:endParaRPr lang="en-US" altLang="zh-CN" sz="2400" dirty="0" smtClean="0"/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将信号表示为频谱图，称为信号的频域表示。</a:t>
            </a:r>
            <a:endParaRPr lang="en-US" altLang="zh-CN" sz="2400" dirty="0" smtClean="0"/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并不考虑信号的时域变化特性。实际上，由于信号是周期的，所以从全轴上看，信号是不变的。至于一个周期内的变化，体现在信号的组成上，但是并没有直观地表示。</a:t>
            </a:r>
            <a:endParaRPr lang="en-US" altLang="zh-CN" sz="2400" dirty="0" smtClean="0"/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傅里叶级数的研究目的，只是要分解信号，找到其组成成分，并不是表达其时域性质。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338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4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547664" y="589383"/>
            <a:ext cx="48965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3200" dirty="0" smtClean="0">
                <a:solidFill>
                  <a:srgbClr val="FFFF66"/>
                </a:solidFill>
              </a:rPr>
              <a:t>实数</a:t>
            </a:r>
            <a:r>
              <a:rPr lang="zh-CN" altLang="en-US" sz="3200" dirty="0">
                <a:solidFill>
                  <a:srgbClr val="FFFF66"/>
                </a:solidFill>
              </a:rPr>
              <a:t>形式的</a:t>
            </a:r>
            <a:r>
              <a:rPr lang="zh-CN" altLang="en-US" sz="3200" dirty="0" smtClean="0">
                <a:solidFill>
                  <a:srgbClr val="FFFF66"/>
                </a:solidFill>
              </a:rPr>
              <a:t>傅里叶变换</a:t>
            </a:r>
            <a:endParaRPr lang="zh-CN" altLang="en-US" sz="3200" dirty="0">
              <a:solidFill>
                <a:srgbClr val="FFFF66"/>
              </a:solidFill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0" y="35730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22013" y="1654150"/>
            <a:ext cx="8332048" cy="3635451"/>
            <a:chOff x="478098" y="1635034"/>
            <a:chExt cx="8332048" cy="3635451"/>
          </a:xfrm>
        </p:grpSpPr>
        <p:sp>
          <p:nvSpPr>
            <p:cNvPr id="24581" name="Rectangle 5"/>
            <p:cNvSpPr>
              <a:spLocks noChangeArrowheads="1"/>
            </p:cNvSpPr>
            <p:nvPr/>
          </p:nvSpPr>
          <p:spPr bwMode="auto">
            <a:xfrm>
              <a:off x="514156" y="2471045"/>
              <a:ext cx="182278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000" dirty="0"/>
                <a:t>设非周期函数 </a:t>
              </a:r>
            </a:p>
          </p:txBody>
        </p:sp>
        <p:graphicFrame>
          <p:nvGraphicFramePr>
            <p:cNvPr id="2458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978858"/>
                </p:ext>
              </p:extLst>
            </p:nvPr>
          </p:nvGraphicFramePr>
          <p:xfrm>
            <a:off x="2077672" y="2448470"/>
            <a:ext cx="784113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3" r:id="rId3" imgW="342751" imgH="203112" progId="Equation.DSMT4">
                    <p:embed/>
                  </p:oleObj>
                </mc:Choice>
                <mc:Fallback>
                  <p:oleObj r:id="rId3" imgW="34275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7672" y="2448470"/>
                          <a:ext cx="784113" cy="4572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4" name="Rectangle 8"/>
            <p:cNvSpPr>
              <a:spLocks noChangeArrowheads="1"/>
            </p:cNvSpPr>
            <p:nvPr/>
          </p:nvSpPr>
          <p:spPr bwMode="auto">
            <a:xfrm>
              <a:off x="2821245" y="2480859"/>
              <a:ext cx="186679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000" dirty="0" smtClean="0"/>
                <a:t>是周期函数 </a:t>
              </a:r>
              <a:endParaRPr lang="zh-CN" altLang="en-US" sz="2000" dirty="0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635366"/>
                </p:ext>
              </p:extLst>
            </p:nvPr>
          </p:nvGraphicFramePr>
          <p:xfrm>
            <a:off x="646131" y="3105302"/>
            <a:ext cx="657543" cy="39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4" r:id="rId5" imgW="330057" imgH="203112" progId="Equation.DSMT4">
                    <p:embed/>
                  </p:oleObj>
                </mc:Choice>
                <mc:Fallback>
                  <p:oleObj r:id="rId5" imgW="330057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131" y="3105302"/>
                          <a:ext cx="657543" cy="39429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7" name="Rectangle 11"/>
            <p:cNvSpPr>
              <a:spLocks noChangeArrowheads="1"/>
            </p:cNvSpPr>
            <p:nvPr/>
          </p:nvSpPr>
          <p:spPr bwMode="auto">
            <a:xfrm>
              <a:off x="506847" y="1635034"/>
              <a:ext cx="640431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 dirty="0"/>
                <a:t>当</a:t>
              </a:r>
              <a:r>
                <a:rPr lang="zh-CN" altLang="en-US" sz="2000" dirty="0" smtClean="0"/>
                <a:t>周期函数的周期，趋于无穷大时，就变成非周期函数 </a:t>
              </a:r>
              <a:endParaRPr lang="zh-CN" altLang="en-US" sz="2000" dirty="0"/>
            </a:p>
          </p:txBody>
        </p:sp>
        <p:graphicFrame>
          <p:nvGraphicFramePr>
            <p:cNvPr id="2458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4849584"/>
                </p:ext>
              </p:extLst>
            </p:nvPr>
          </p:nvGraphicFramePr>
          <p:xfrm>
            <a:off x="5649313" y="2471045"/>
            <a:ext cx="901604" cy="329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5" r:id="rId7" imgW="494870" imgH="177646" progId="Equation.DSMT4">
                    <p:embed/>
                  </p:oleObj>
                </mc:Choice>
                <mc:Fallback>
                  <p:oleObj r:id="rId7" imgW="494870" imgH="17764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9313" y="2471045"/>
                          <a:ext cx="901604" cy="32906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0" name="Rectangle 14"/>
            <p:cNvSpPr>
              <a:spLocks noChangeArrowheads="1"/>
            </p:cNvSpPr>
            <p:nvPr/>
          </p:nvSpPr>
          <p:spPr bwMode="auto">
            <a:xfrm>
              <a:off x="6428317" y="2443424"/>
              <a:ext cx="238182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000" dirty="0"/>
                <a:t>时的极限情形</a:t>
              </a:r>
              <a:r>
                <a:rPr lang="zh-CN" altLang="en-US" sz="2000" dirty="0" smtClean="0"/>
                <a:t>．则， </a:t>
              </a:r>
              <a:endParaRPr lang="zh-CN" altLang="en-US" sz="2000" dirty="0"/>
            </a:p>
          </p:txBody>
        </p:sp>
        <p:graphicFrame>
          <p:nvGraphicFramePr>
            <p:cNvPr id="2459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7058713"/>
                </p:ext>
              </p:extLst>
            </p:nvPr>
          </p:nvGraphicFramePr>
          <p:xfrm>
            <a:off x="4136734" y="2454939"/>
            <a:ext cx="720901" cy="432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6" r:id="rId9" imgW="330057" imgH="203112" progId="Equation.DSMT4">
                    <p:embed/>
                  </p:oleObj>
                </mc:Choice>
                <mc:Fallback>
                  <p:oleObj r:id="rId9" imgW="330057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6734" y="2454939"/>
                          <a:ext cx="720901" cy="43232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3" name="Rectangle 17"/>
            <p:cNvSpPr>
              <a:spLocks noChangeArrowheads="1"/>
            </p:cNvSpPr>
            <p:nvPr/>
          </p:nvSpPr>
          <p:spPr bwMode="auto">
            <a:xfrm>
              <a:off x="1200924" y="3071766"/>
              <a:ext cx="256982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000" dirty="0"/>
                <a:t>的傅里叶级数展开式</a:t>
              </a:r>
            </a:p>
          </p:txBody>
        </p:sp>
        <p:graphicFrame>
          <p:nvGraphicFramePr>
            <p:cNvPr id="24594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3175174"/>
                </p:ext>
              </p:extLst>
            </p:nvPr>
          </p:nvGraphicFramePr>
          <p:xfrm>
            <a:off x="2411760" y="3717032"/>
            <a:ext cx="4746914" cy="858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7" r:id="rId10" imgW="2374900" imgH="431800" progId="Equation.DSMT4">
                    <p:embed/>
                  </p:oleObj>
                </mc:Choice>
                <mc:Fallback>
                  <p:oleObj r:id="rId10" imgW="2374900" imgH="431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760" y="3717032"/>
                          <a:ext cx="4746914" cy="85839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7" name="Rectangle 21"/>
            <p:cNvSpPr>
              <a:spLocks noChangeArrowheads="1"/>
            </p:cNvSpPr>
            <p:nvPr/>
          </p:nvSpPr>
          <p:spPr bwMode="auto">
            <a:xfrm>
              <a:off x="478098" y="4826441"/>
              <a:ext cx="50526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/>
                <a:t>在 </a:t>
              </a:r>
            </a:p>
          </p:txBody>
        </p:sp>
        <p:graphicFrame>
          <p:nvGraphicFramePr>
            <p:cNvPr id="2459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7202810"/>
                </p:ext>
              </p:extLst>
            </p:nvPr>
          </p:nvGraphicFramePr>
          <p:xfrm>
            <a:off x="970147" y="4797896"/>
            <a:ext cx="863981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8" r:id="rId12" imgW="418918" imgH="177723" progId="Equation.DSMT4">
                    <p:embed/>
                  </p:oleObj>
                </mc:Choice>
                <mc:Fallback>
                  <p:oleObj r:id="rId12" imgW="418918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147" y="4797896"/>
                          <a:ext cx="863981" cy="3730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0" name="Rectangle 24"/>
            <p:cNvSpPr>
              <a:spLocks noChangeArrowheads="1"/>
            </p:cNvSpPr>
            <p:nvPr/>
          </p:nvSpPr>
          <p:spPr bwMode="auto">
            <a:xfrm>
              <a:off x="1917489" y="4826441"/>
              <a:ext cx="358303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 dirty="0"/>
                <a:t>时的极限形式就</a:t>
              </a:r>
              <a:r>
                <a:rPr lang="zh-CN" altLang="en-US" sz="2000" dirty="0" smtClean="0"/>
                <a:t>是非</a:t>
              </a:r>
              <a:r>
                <a:rPr lang="zh-CN" altLang="en-US" sz="2000" dirty="0"/>
                <a:t>周期函数 </a:t>
              </a:r>
            </a:p>
          </p:txBody>
        </p:sp>
        <p:graphicFrame>
          <p:nvGraphicFramePr>
            <p:cNvPr id="2460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8119971"/>
                </p:ext>
              </p:extLst>
            </p:nvPr>
          </p:nvGraphicFramePr>
          <p:xfrm>
            <a:off x="5323322" y="4813148"/>
            <a:ext cx="693619" cy="404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9" r:id="rId14" imgW="342751" imgH="203112" progId="Equation.DSMT4">
                    <p:embed/>
                  </p:oleObj>
                </mc:Choice>
                <mc:Fallback>
                  <p:oleObj r:id="rId14" imgW="342751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3322" y="4813148"/>
                          <a:ext cx="693619" cy="40441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3" name="Rectangle 27"/>
            <p:cNvSpPr>
              <a:spLocks noChangeArrowheads="1"/>
            </p:cNvSpPr>
            <p:nvPr/>
          </p:nvSpPr>
          <p:spPr bwMode="auto">
            <a:xfrm>
              <a:off x="6021945" y="4870375"/>
              <a:ext cx="198002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sz="2000" dirty="0"/>
                <a:t>的傅里叶展开</a:t>
              </a:r>
              <a:r>
                <a:rPr lang="zh-CN" altLang="en-US" sz="2000" dirty="0" smtClean="0"/>
                <a:t>．</a:t>
              </a:r>
              <a:endParaRPr lang="zh-CN" altLang="en-US" sz="20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785217" y="2471045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的周期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9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781881"/>
              </p:ext>
            </p:extLst>
          </p:nvPr>
        </p:nvGraphicFramePr>
        <p:xfrm>
          <a:off x="611560" y="1412776"/>
          <a:ext cx="6831013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9" name="公式" r:id="rId3" imgW="3644640" imgH="406080" progId="Equation.3">
                  <p:embed/>
                </p:oleObj>
              </mc:Choice>
              <mc:Fallback>
                <p:oleObj name="公式" r:id="rId3" imgW="3644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12776"/>
                        <a:ext cx="6831013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539552" y="2060848"/>
            <a:ext cx="30243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都可以分解为</a:t>
            </a:r>
            <a:r>
              <a:rPr kumimoji="1" lang="zh-CN" altLang="en-US" sz="28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8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743883"/>
              </p:ext>
            </p:extLst>
          </p:nvPr>
        </p:nvGraphicFramePr>
        <p:xfrm>
          <a:off x="1627188" y="2455863"/>
          <a:ext cx="64976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0" name="公式" r:id="rId5" imgW="3924000" imgH="444240" progId="Equation.3">
                  <p:embed/>
                </p:oleObj>
              </mc:Choice>
              <mc:Fallback>
                <p:oleObj name="公式" r:id="rId5" imgW="392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2455863"/>
                        <a:ext cx="6497637" cy="73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6" name="Text Box 8"/>
          <p:cNvSpPr txBox="1">
            <a:spLocks noChangeArrowheads="1"/>
          </p:cNvSpPr>
          <p:nvPr/>
        </p:nvSpPr>
        <p:spPr bwMode="auto">
          <a:xfrm>
            <a:off x="1011881" y="4102631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直流分量：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681700"/>
              </p:ext>
            </p:extLst>
          </p:nvPr>
        </p:nvGraphicFramePr>
        <p:xfrm>
          <a:off x="4283968" y="3933057"/>
          <a:ext cx="1944216" cy="6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1" name="Equation" r:id="rId7" imgW="1244520" imgH="406080" progId="Equation.3">
                  <p:embed/>
                </p:oleObj>
              </mc:Choice>
              <mc:Fallback>
                <p:oleObj name="Equation" r:id="rId7" imgW="1244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933057"/>
                        <a:ext cx="1944216" cy="634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1011882" y="4784724"/>
            <a:ext cx="27109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余弦分量的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幅度</a:t>
            </a:r>
            <a:r>
              <a:rPr kumimoji="1" lang="zh-CN" altLang="en-US" sz="28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899647"/>
              </p:ext>
            </p:extLst>
          </p:nvPr>
        </p:nvGraphicFramePr>
        <p:xfrm>
          <a:off x="4222750" y="4667250"/>
          <a:ext cx="31480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2" name="公式" r:id="rId9" imgW="1942920" imgH="406080" progId="Equation.3">
                  <p:embed/>
                </p:oleObj>
              </mc:Choice>
              <mc:Fallback>
                <p:oleObj name="公式" r:id="rId9" imgW="1942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4667250"/>
                        <a:ext cx="31480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1" name="Text Box 13"/>
          <p:cNvSpPr txBox="1">
            <a:spLocks noChangeArrowheads="1"/>
          </p:cNvSpPr>
          <p:nvPr/>
        </p:nvSpPr>
        <p:spPr bwMode="auto">
          <a:xfrm>
            <a:off x="1011881" y="5649380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正弦分量的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幅度：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4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041787"/>
              </p:ext>
            </p:extLst>
          </p:nvPr>
        </p:nvGraphicFramePr>
        <p:xfrm>
          <a:off x="4200525" y="5546725"/>
          <a:ext cx="3265488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3" name="公式" r:id="rId11" imgW="1942920" imgH="406080" progId="Equation.3">
                  <p:embed/>
                </p:oleObj>
              </mc:Choice>
              <mc:Fallback>
                <p:oleObj name="公式" r:id="rId11" imgW="1942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5546725"/>
                        <a:ext cx="3265488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4" name="Text Box 16"/>
          <p:cNvSpPr txBox="1">
            <a:spLocks noChangeArrowheads="1"/>
          </p:cNvSpPr>
          <p:nvPr/>
        </p:nvSpPr>
        <p:spPr bwMode="auto">
          <a:xfrm>
            <a:off x="611560" y="3333750"/>
            <a:ext cx="6991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即，一系列三角函数的和，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系数计算方法如下：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4959" name="Rectangle 3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4813"/>
            <a:ext cx="7772400" cy="7112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黑体" pitchFamily="2" charset="-122"/>
              </a:rPr>
              <a:t>周期函数的傅里叶级数</a:t>
            </a:r>
            <a:endParaRPr lang="zh-CN" altLang="en-US" dirty="0"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5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观察其中的余弦项（正弦项同理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46237"/>
            <a:ext cx="8229600" cy="4526280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这个</a:t>
            </a:r>
            <a:r>
              <a:rPr lang="zh-CN" altLang="en-US" sz="2000" dirty="0" smtClean="0"/>
              <a:t>过程有严格</a:t>
            </a:r>
            <a:r>
              <a:rPr lang="zh-CN" altLang="en-US" sz="2000" dirty="0" smtClean="0"/>
              <a:t>的数学证明</a:t>
            </a:r>
            <a:endParaRPr lang="en-US" altLang="zh-CN" sz="2000" dirty="0" smtClean="0"/>
          </a:p>
          <a:p>
            <a:r>
              <a:rPr lang="zh-CN" altLang="en-US" sz="2000" dirty="0"/>
              <a:t>上</a:t>
            </a:r>
            <a:r>
              <a:rPr lang="zh-CN" altLang="en-US" sz="2000" dirty="0" smtClean="0"/>
              <a:t>式以及图，仅是一个形象说明，并不严格。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247296"/>
              </p:ext>
            </p:extLst>
          </p:nvPr>
        </p:nvGraphicFramePr>
        <p:xfrm>
          <a:off x="704850" y="2090738"/>
          <a:ext cx="7548563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8" name="公式" r:id="rId3" imgW="4559040" imgH="901440" progId="Equation.3">
                  <p:embed/>
                </p:oleObj>
              </mc:Choice>
              <mc:Fallback>
                <p:oleObj name="公式" r:id="rId3" imgW="4559040" imgH="901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090738"/>
                        <a:ext cx="7548563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/>
          <a:stretch/>
        </p:blipFill>
        <p:spPr bwMode="auto">
          <a:xfrm>
            <a:off x="5746948" y="3284984"/>
            <a:ext cx="3041352" cy="247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3737820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随着周期趋于无穷大，频率</a:t>
            </a:r>
            <a:r>
              <a:rPr lang="zh-CN" altLang="en-US" sz="2400" dirty="0" smtClean="0"/>
              <a:t>𝜔趋于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，上式中的</a:t>
            </a:r>
            <a:r>
              <a:rPr lang="zh-CN" altLang="en-US" sz="2400" dirty="0" smtClean="0"/>
              <a:t>累加变为积分。于是，得到非周期函数的傅里叶级数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傅里叶变换：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907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傅里叶积分定理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400" dirty="0" smtClean="0"/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(−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∞,∞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上</a:t>
                </a:r>
                <a:r>
                  <a:rPr lang="zh-CN" altLang="en-US" sz="2400" dirty="0"/>
                  <a:t>满足</a:t>
                </a:r>
                <a:r>
                  <a:rPr lang="zh-CN" altLang="en-US" sz="2400" dirty="0" smtClean="0"/>
                  <a:t>条件</a:t>
                </a:r>
                <a:r>
                  <a:rPr lang="en-US" altLang="zh-CN" sz="2400" dirty="0" smtClean="0"/>
                  <a:t>:</a:t>
                </a:r>
                <a:endParaRPr lang="zh-CN" altLang="en-US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（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）在任一有限区间上满足狄利克雷条件；</a:t>
                </a:r>
              </a:p>
              <a:p>
                <a:pPr marL="0" indent="0">
                  <a:buNone/>
                </a:pPr>
                <a:r>
                  <a:rPr lang="zh-CN" altLang="en-US" sz="2400" dirty="0" smtClean="0"/>
                  <a:t>（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）在上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(−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∞,∞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/>
                  <a:t>绝对可积，则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𝑓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/>
                  <a:t>可表为傅里叶积分</a:t>
                </a:r>
                <a:r>
                  <a:rPr lang="zh-CN" altLang="en-US" sz="2400" dirty="0" smtClean="0"/>
                  <a:t>形式</a:t>
                </a:r>
                <a:r>
                  <a:rPr lang="en-US" altLang="zh-CN" sz="2400" dirty="0" smtClean="0"/>
                  <a:t>:</a:t>
                </a:r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 smtClean="0"/>
                  <a:t>其中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/>
                  <a:t>且</a:t>
                </a:r>
                <a:r>
                  <a:rPr lang="zh-CN" altLang="en-US" sz="2400" dirty="0"/>
                  <a:t>在的连续点处傅里叶积分值＝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𝑓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</a:rPr>
                      <m:t>) </m:t>
                    </m:r>
                  </m:oMath>
                </a14:m>
                <a:r>
                  <a:rPr lang="zh-CN" altLang="en-US" sz="2400" dirty="0"/>
                  <a:t>；在间断点处傅里叶积分值</a:t>
                </a:r>
                <a:r>
                  <a:rPr lang="zh-CN" altLang="en-US" sz="2400" dirty="0" smtClean="0"/>
                  <a:t>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−0)+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+0)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．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2214" r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t="37847" r="45638" b="45949"/>
          <a:stretch/>
        </p:blipFill>
        <p:spPr bwMode="auto">
          <a:xfrm>
            <a:off x="2267744" y="3573016"/>
            <a:ext cx="2573867" cy="118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60995" r="61908" b="32639"/>
          <a:stretch/>
        </p:blipFill>
        <p:spPr bwMode="auto">
          <a:xfrm>
            <a:off x="2267744" y="2924944"/>
            <a:ext cx="4013200" cy="46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93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非周期函数的频谱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由于非周期函数的傅里叶积分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zh-CN" altLang="en-US" sz="2400" b="0" i="1" smtClean="0">
                        <a:latin typeface="Cambria Math"/>
                      </a:rPr>
                      <m:t>和</m:t>
                    </m:r>
                    <m:r>
                      <a:rPr lang="en-US" altLang="zh-CN" sz="2400" b="0" i="1" smtClean="0">
                        <a:latin typeface="Cambria Math"/>
                      </a:rPr>
                      <m:t>𝐵</m:t>
                    </m:r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zh-CN" altLang="en-US" sz="2400" b="0" i="1" smtClean="0">
                        <a:latin typeface="Cambria Math"/>
                      </a:rPr>
                      <m:t>𝜔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是连续函数，因此，其频谱不再是谱线，而是连续谱。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上图是周期和非周期信号的频谱。</a:t>
                </a:r>
                <a:endParaRPr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8072437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84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傅里叶级数的复数形式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5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周期函数的傅里叶级数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6192688" cy="404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5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87085"/>
            <a:ext cx="6480720" cy="439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06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信号分解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628775"/>
            <a:ext cx="8229600" cy="3024188"/>
          </a:xfrm>
        </p:spPr>
        <p:txBody>
          <a:bodyPr>
            <a:normAutofit lnSpcReduction="10000"/>
          </a:bodyPr>
          <a:lstStyle/>
          <a:p>
            <a:pPr>
              <a:spcAft>
                <a:spcPct val="20000"/>
              </a:spcAft>
            </a:pPr>
            <a:r>
              <a:rPr lang="zh-CN" altLang="en-US" sz="2500" dirty="0">
                <a:ea typeface="宋体" pitchFamily="2" charset="-122"/>
              </a:rPr>
              <a:t>人们获得真理的两种方法</a:t>
            </a:r>
            <a:r>
              <a:rPr lang="en-US" altLang="zh-CN" sz="2500" dirty="0">
                <a:ea typeface="宋体" pitchFamily="2" charset="-122"/>
              </a:rPr>
              <a:t>:</a:t>
            </a:r>
            <a:r>
              <a:rPr lang="zh-CN" altLang="en-US" sz="2500" dirty="0">
                <a:ea typeface="宋体" pitchFamily="2" charset="-122"/>
              </a:rPr>
              <a:t>分析和综合。分析是把事物分解为各个组成部分，分别加以研究的思维方法；综合则是把事物的各个部分联结成一个整体，从整体</a:t>
            </a:r>
            <a:r>
              <a:rPr lang="zh-CN" altLang="en-US" sz="2500" dirty="0" smtClean="0">
                <a:ea typeface="宋体" pitchFamily="2" charset="-122"/>
              </a:rPr>
              <a:t>上</a:t>
            </a:r>
            <a:r>
              <a:rPr lang="zh-CN" altLang="en-US" sz="2500" dirty="0">
                <a:ea typeface="宋体" pitchFamily="2" charset="-122"/>
              </a:rPr>
              <a:t>加以</a:t>
            </a:r>
            <a:r>
              <a:rPr lang="zh-CN" altLang="en-US" sz="2500" dirty="0" smtClean="0">
                <a:ea typeface="宋体" pitchFamily="2" charset="-122"/>
              </a:rPr>
              <a:t>认识的</a:t>
            </a:r>
            <a:r>
              <a:rPr lang="zh-CN" altLang="en-US" sz="2500" dirty="0">
                <a:ea typeface="宋体" pitchFamily="2" charset="-122"/>
              </a:rPr>
              <a:t>思维方法。</a:t>
            </a:r>
          </a:p>
          <a:p>
            <a:pPr>
              <a:spcAft>
                <a:spcPct val="20000"/>
              </a:spcAft>
            </a:pPr>
            <a:r>
              <a:rPr lang="zh-CN" altLang="en-US" sz="2500" dirty="0" smtClean="0">
                <a:ea typeface="宋体" pitchFamily="2" charset="-122"/>
              </a:rPr>
              <a:t>复杂量分解</a:t>
            </a:r>
            <a:r>
              <a:rPr lang="zh-CN" altLang="en-US" sz="2500" dirty="0">
                <a:ea typeface="宋体" pitchFamily="2" charset="-122"/>
              </a:rPr>
              <a:t>为</a:t>
            </a:r>
            <a:r>
              <a:rPr lang="zh-CN" altLang="en-US" sz="2500" dirty="0" smtClean="0">
                <a:ea typeface="宋体" pitchFamily="2" charset="-122"/>
              </a:rPr>
              <a:t>简单量的</a:t>
            </a:r>
            <a:r>
              <a:rPr lang="zh-CN" altLang="en-US" sz="2500" dirty="0">
                <a:ea typeface="宋体" pitchFamily="2" charset="-122"/>
              </a:rPr>
              <a:t>组合是研究的常用方法，也是经典科学研究的主要方法。</a:t>
            </a:r>
          </a:p>
          <a:p>
            <a:pPr>
              <a:spcAft>
                <a:spcPct val="20000"/>
              </a:spcAft>
            </a:pPr>
            <a:r>
              <a:rPr lang="zh-CN" altLang="en-US" sz="2500" dirty="0">
                <a:ea typeface="宋体" pitchFamily="2" charset="-122"/>
              </a:rPr>
              <a:t>何为</a:t>
            </a:r>
            <a:r>
              <a:rPr lang="zh-CN" altLang="en-US" sz="2500" dirty="0" smtClean="0">
                <a:ea typeface="宋体" pitchFamily="2" charset="-122"/>
              </a:rPr>
              <a:t>简单量？</a:t>
            </a:r>
            <a:endParaRPr lang="zh-CN" altLang="en-US" sz="2500" dirty="0">
              <a:ea typeface="宋体" pitchFamily="2" charset="-122"/>
            </a:endParaRPr>
          </a:p>
        </p:txBody>
      </p:sp>
      <p:grpSp>
        <p:nvGrpSpPr>
          <p:cNvPr id="125958" name="Group 6"/>
          <p:cNvGrpSpPr>
            <a:grpSpLocks/>
          </p:cNvGrpSpPr>
          <p:nvPr/>
        </p:nvGrpSpPr>
        <p:grpSpPr bwMode="auto">
          <a:xfrm>
            <a:off x="4716016" y="4148956"/>
            <a:ext cx="4100140" cy="2128838"/>
            <a:chOff x="2429" y="2478"/>
            <a:chExt cx="2991" cy="1341"/>
          </a:xfrm>
        </p:grpSpPr>
        <p:pic>
          <p:nvPicPr>
            <p:cNvPr id="12595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2" t="10121" r="11797" b="15875"/>
            <a:stretch/>
          </p:blipFill>
          <p:spPr bwMode="auto">
            <a:xfrm>
              <a:off x="2429" y="2750"/>
              <a:ext cx="2991" cy="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5957" name="Text Box 5"/>
            <p:cNvSpPr txBox="1">
              <a:spLocks noChangeArrowheads="1"/>
            </p:cNvSpPr>
            <p:nvPr/>
          </p:nvSpPr>
          <p:spPr bwMode="auto">
            <a:xfrm>
              <a:off x="3651" y="2478"/>
              <a:ext cx="163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rgbClr val="0417A4"/>
                  </a:solidFill>
                  <a:ea typeface="宋体" pitchFamily="2" charset="-122"/>
                </a:rPr>
                <a:t>声波引起</a:t>
              </a:r>
              <a:r>
                <a:rPr lang="zh-CN" altLang="en-US" sz="2000" b="1" dirty="0">
                  <a:solidFill>
                    <a:srgbClr val="0417A4"/>
                  </a:solidFill>
                  <a:ea typeface="宋体" pitchFamily="2" charset="-122"/>
                </a:rPr>
                <a:t>的压力变化随时间的曲线</a:t>
              </a:r>
            </a:p>
          </p:txBody>
        </p:sp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0756"/>
            <a:ext cx="3097213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628800"/>
            <a:ext cx="5833031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21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傅里叶积分的复数形式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2816"/>
                <a:ext cx="8229600" cy="45262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满足傅里叶积分条件，则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b="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CN" altLang="en-US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𝑑𝑥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𝑓</m:t>
                    </m:r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𝑥</m:t>
                    </m:r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的傅里叶变换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傅里叶变换可以简记为 ：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b="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而由傅里叶积分可以反变换回时域信号可以被记为：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 smtClean="0"/>
                  <a:t>         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2816"/>
                <a:ext cx="8229600" cy="4526280"/>
              </a:xfrm>
              <a:blipFill rotWithShape="1">
                <a:blip r:embed="rId2"/>
                <a:stretch>
                  <a:fillRect t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复数的意义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1646643"/>
            <a:ext cx="8280400" cy="922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>
                <a:ea typeface="宋体" pitchFamily="2" charset="-122"/>
              </a:rPr>
              <a:t>数系：对某种运算封闭的数的集合，称为数系。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>
                <a:ea typeface="宋体" pitchFamily="2" charset="-122"/>
              </a:rPr>
              <a:t>为何要扩充？</a:t>
            </a:r>
            <a:r>
              <a:rPr lang="en-US" altLang="zh-CN" sz="2400" dirty="0">
                <a:ea typeface="宋体" pitchFamily="2" charset="-122"/>
              </a:rPr>
              <a:t>——</a:t>
            </a:r>
            <a:r>
              <a:rPr lang="zh-CN" altLang="en-US" sz="2400" dirty="0">
                <a:ea typeface="宋体" pitchFamily="2" charset="-122"/>
              </a:rPr>
              <a:t>使得新的运算能都有解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539552" y="4509120"/>
            <a:ext cx="7920880" cy="1656184"/>
          </a:xfrm>
        </p:spPr>
        <p:txBody>
          <a:bodyPr/>
          <a:lstStyle/>
          <a:p>
            <a:r>
              <a:rPr lang="zh-CN" altLang="en-US" sz="2400" dirty="0" smtClean="0"/>
              <a:t>复数的几何意义，可以认为是二维向量的一种表示方法，对于傅里叶级数来说，就是两个垂直方向振动的</a:t>
            </a:r>
            <a:r>
              <a:rPr lang="zh-CN" altLang="en-US" sz="2400" dirty="0" smtClean="0"/>
              <a:t>叠加，或者是简记方法。</a:t>
            </a:r>
            <a:endParaRPr lang="zh-CN" altLang="en-US" sz="2400" dirty="0"/>
          </a:p>
        </p:txBody>
      </p:sp>
      <p:grpSp>
        <p:nvGrpSpPr>
          <p:cNvPr id="107543" name="Group 23"/>
          <p:cNvGrpSpPr>
            <a:grpSpLocks/>
          </p:cNvGrpSpPr>
          <p:nvPr/>
        </p:nvGrpSpPr>
        <p:grpSpPr bwMode="auto">
          <a:xfrm>
            <a:off x="1022010" y="2598986"/>
            <a:ext cx="6840537" cy="1871663"/>
            <a:chOff x="521" y="2160"/>
            <a:chExt cx="4627" cy="1497"/>
          </a:xfrm>
        </p:grpSpPr>
        <p:sp>
          <p:nvSpPr>
            <p:cNvPr id="107525" name="Text Box 5"/>
            <p:cNvSpPr txBox="1">
              <a:spLocks noChangeArrowheads="1"/>
            </p:cNvSpPr>
            <p:nvPr/>
          </p:nvSpPr>
          <p:spPr bwMode="auto">
            <a:xfrm>
              <a:off x="1429" y="2160"/>
              <a:ext cx="99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03300"/>
                  </a:solidFill>
                  <a:ea typeface="宋体" pitchFamily="2" charset="-122"/>
                </a:rPr>
                <a:t>减法封闭</a:t>
              </a:r>
            </a:p>
          </p:txBody>
        </p:sp>
        <p:sp>
          <p:nvSpPr>
            <p:cNvPr id="107526" name="Text Box 6"/>
            <p:cNvSpPr txBox="1">
              <a:spLocks noChangeArrowheads="1"/>
            </p:cNvSpPr>
            <p:nvPr/>
          </p:nvSpPr>
          <p:spPr bwMode="auto">
            <a:xfrm>
              <a:off x="3379" y="2204"/>
              <a:ext cx="99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03300"/>
                  </a:solidFill>
                  <a:ea typeface="宋体" pitchFamily="2" charset="-122"/>
                </a:rPr>
                <a:t>除法封闭</a:t>
              </a:r>
            </a:p>
          </p:txBody>
        </p:sp>
        <p:sp>
          <p:nvSpPr>
            <p:cNvPr id="107527" name="Text Box 7"/>
            <p:cNvSpPr txBox="1">
              <a:spLocks noChangeArrowheads="1"/>
            </p:cNvSpPr>
            <p:nvPr/>
          </p:nvSpPr>
          <p:spPr bwMode="auto">
            <a:xfrm>
              <a:off x="4059" y="2886"/>
              <a:ext cx="5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03300"/>
                  </a:solidFill>
                  <a:ea typeface="宋体" pitchFamily="2" charset="-122"/>
                </a:rPr>
                <a:t>极限</a:t>
              </a:r>
            </a:p>
          </p:txBody>
        </p:sp>
        <p:sp>
          <p:nvSpPr>
            <p:cNvPr id="107528" name="Text Box 8"/>
            <p:cNvSpPr txBox="1">
              <a:spLocks noChangeArrowheads="1"/>
            </p:cNvSpPr>
            <p:nvPr/>
          </p:nvSpPr>
          <p:spPr bwMode="auto">
            <a:xfrm>
              <a:off x="3152" y="3022"/>
              <a:ext cx="99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03300"/>
                  </a:solidFill>
                  <a:ea typeface="宋体" pitchFamily="2" charset="-122"/>
                </a:rPr>
                <a:t>代数方程</a:t>
              </a:r>
            </a:p>
          </p:txBody>
        </p:sp>
        <p:sp>
          <p:nvSpPr>
            <p:cNvPr id="107529" name="Rectangle 9"/>
            <p:cNvSpPr>
              <a:spLocks noChangeArrowheads="1"/>
            </p:cNvSpPr>
            <p:nvPr/>
          </p:nvSpPr>
          <p:spPr bwMode="auto">
            <a:xfrm>
              <a:off x="521" y="2478"/>
              <a:ext cx="1043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3300"/>
                  </a:solidFill>
                  <a:ea typeface="宋体" pitchFamily="2" charset="-122"/>
                </a:rPr>
                <a:t>自然数系</a:t>
              </a:r>
            </a:p>
          </p:txBody>
        </p:sp>
        <p:sp>
          <p:nvSpPr>
            <p:cNvPr id="107530" name="Rectangle 10"/>
            <p:cNvSpPr>
              <a:spLocks noChangeArrowheads="1"/>
            </p:cNvSpPr>
            <p:nvPr/>
          </p:nvSpPr>
          <p:spPr bwMode="auto">
            <a:xfrm>
              <a:off x="2290" y="2478"/>
              <a:ext cx="1043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3300"/>
                  </a:solidFill>
                  <a:ea typeface="宋体" pitchFamily="2" charset="-122"/>
                </a:rPr>
                <a:t>整数系</a:t>
              </a:r>
            </a:p>
          </p:txBody>
        </p:sp>
        <p:sp>
          <p:nvSpPr>
            <p:cNvPr id="107531" name="Rectangle 11"/>
            <p:cNvSpPr>
              <a:spLocks noChangeArrowheads="1"/>
            </p:cNvSpPr>
            <p:nvPr/>
          </p:nvSpPr>
          <p:spPr bwMode="auto">
            <a:xfrm>
              <a:off x="4105" y="2478"/>
              <a:ext cx="1043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3300"/>
                  </a:solidFill>
                  <a:ea typeface="宋体" pitchFamily="2" charset="-122"/>
                </a:rPr>
                <a:t>有理数系</a:t>
              </a:r>
            </a:p>
          </p:txBody>
        </p:sp>
        <p:sp>
          <p:nvSpPr>
            <p:cNvPr id="107532" name="Rectangle 12"/>
            <p:cNvSpPr>
              <a:spLocks noChangeArrowheads="1"/>
            </p:cNvSpPr>
            <p:nvPr/>
          </p:nvSpPr>
          <p:spPr bwMode="auto">
            <a:xfrm>
              <a:off x="4059" y="3294"/>
              <a:ext cx="1043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3300"/>
                  </a:solidFill>
                  <a:ea typeface="宋体" pitchFamily="2" charset="-122"/>
                </a:rPr>
                <a:t>实数系</a:t>
              </a:r>
            </a:p>
          </p:txBody>
        </p:sp>
        <p:sp>
          <p:nvSpPr>
            <p:cNvPr id="107533" name="Rectangle 13"/>
            <p:cNvSpPr>
              <a:spLocks noChangeArrowheads="1"/>
            </p:cNvSpPr>
            <p:nvPr/>
          </p:nvSpPr>
          <p:spPr bwMode="auto">
            <a:xfrm>
              <a:off x="2154" y="3294"/>
              <a:ext cx="1043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3300"/>
                  </a:solidFill>
                  <a:ea typeface="宋体" pitchFamily="2" charset="-122"/>
                </a:rPr>
                <a:t>复数系</a:t>
              </a:r>
            </a:p>
          </p:txBody>
        </p:sp>
        <p:sp>
          <p:nvSpPr>
            <p:cNvPr id="107534" name="Line 14"/>
            <p:cNvSpPr>
              <a:spLocks noChangeShapeType="1"/>
            </p:cNvSpPr>
            <p:nvPr/>
          </p:nvSpPr>
          <p:spPr bwMode="auto">
            <a:xfrm>
              <a:off x="1565" y="2659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  <p:sp>
          <p:nvSpPr>
            <p:cNvPr id="107535" name="Line 15"/>
            <p:cNvSpPr>
              <a:spLocks noChangeShapeType="1"/>
            </p:cNvSpPr>
            <p:nvPr/>
          </p:nvSpPr>
          <p:spPr bwMode="auto">
            <a:xfrm>
              <a:off x="3334" y="2659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  <p:sp>
          <p:nvSpPr>
            <p:cNvPr id="107536" name="Line 16"/>
            <p:cNvSpPr>
              <a:spLocks noChangeShapeType="1"/>
            </p:cNvSpPr>
            <p:nvPr/>
          </p:nvSpPr>
          <p:spPr bwMode="auto">
            <a:xfrm>
              <a:off x="4604" y="2840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  <p:sp>
          <p:nvSpPr>
            <p:cNvPr id="107537" name="Line 17"/>
            <p:cNvSpPr>
              <a:spLocks noChangeShapeType="1"/>
            </p:cNvSpPr>
            <p:nvPr/>
          </p:nvSpPr>
          <p:spPr bwMode="auto">
            <a:xfrm flipH="1">
              <a:off x="3198" y="3475"/>
              <a:ext cx="8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</p:grp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107542" name="Rectangle 22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9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傅里叶变换的性质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7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傅里叶变换的性质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ea typeface="宋体" pitchFamily="2" charset="-122"/>
              </a:rPr>
              <a:t>线性，若			   </a:t>
            </a:r>
            <a:r>
              <a:rPr lang="en-US" altLang="zh-CN" dirty="0" smtClean="0">
                <a:ea typeface="宋体" pitchFamily="2" charset="-122"/>
              </a:rPr>
              <a:t>i=1,2</a:t>
            </a:r>
            <a:r>
              <a:rPr lang="en-US" altLang="zh-CN" dirty="0">
                <a:ea typeface="宋体" pitchFamily="2" charset="-122"/>
              </a:rPr>
              <a:t>,,,n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pitchFamily="2" charset="-122"/>
              </a:rPr>
              <a:t>   </a:t>
            </a:r>
            <a:r>
              <a:rPr lang="zh-CN" altLang="en-US" dirty="0" smtClean="0">
                <a:ea typeface="宋体" pitchFamily="2" charset="-122"/>
              </a:rPr>
              <a:t>则</a:t>
            </a:r>
            <a:endParaRPr lang="zh-CN" altLang="en-US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ea typeface="宋体" pitchFamily="2" charset="-122"/>
              </a:rPr>
              <a:t>卷积</a:t>
            </a:r>
          </a:p>
          <a:p>
            <a:pPr>
              <a:lnSpc>
                <a:spcPct val="90000"/>
              </a:lnSpc>
            </a:pPr>
            <a:endParaRPr lang="zh-CN" altLang="en-US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ea typeface="宋体" pitchFamily="2" charset="-122"/>
              </a:rPr>
              <a:t>帕塞瓦尔定理</a:t>
            </a: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559258"/>
              </p:ext>
            </p:extLst>
          </p:nvPr>
        </p:nvGraphicFramePr>
        <p:xfrm>
          <a:off x="2627784" y="1628800"/>
          <a:ext cx="273685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3" imgW="1104840" imgH="228600" progId="Equation.DSMT4">
                  <p:embed/>
                </p:oleObj>
              </mc:Choice>
              <mc:Fallback>
                <p:oleObj name="Equation" r:id="rId3" imgW="1104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628800"/>
                        <a:ext cx="273685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836401"/>
              </p:ext>
            </p:extLst>
          </p:nvPr>
        </p:nvGraphicFramePr>
        <p:xfrm>
          <a:off x="2483768" y="2276872"/>
          <a:ext cx="36734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公式" r:id="rId5" imgW="1739880" imgH="457200" progId="Equation.3">
                  <p:embed/>
                </p:oleObj>
              </mc:Choice>
              <mc:Fallback>
                <p:oleObj name="公式" r:id="rId5" imgW="17398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276872"/>
                        <a:ext cx="367347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6898" r="38448" b="14949"/>
          <a:stretch>
            <a:fillRect/>
          </a:stretch>
        </p:blipFill>
        <p:spPr bwMode="auto">
          <a:xfrm>
            <a:off x="2520156" y="3573463"/>
            <a:ext cx="4103687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0" y="3606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33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r="36995" b="-7936"/>
          <a:stretch>
            <a:fillRect/>
          </a:stretch>
        </p:blipFill>
        <p:spPr bwMode="auto">
          <a:xfrm>
            <a:off x="2520156" y="4063206"/>
            <a:ext cx="43926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t="-3969" r="36301" b="-3969"/>
          <a:stretch>
            <a:fillRect/>
          </a:stretch>
        </p:blipFill>
        <p:spPr bwMode="auto">
          <a:xfrm>
            <a:off x="3708400" y="5229225"/>
            <a:ext cx="4248150" cy="8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奇偶性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4999"/>
            <a:ext cx="8229600" cy="253211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宋体" pitchFamily="2" charset="-122"/>
              </a:rPr>
              <a:t>F</a:t>
            </a:r>
            <a:r>
              <a:rPr lang="zh-CN" altLang="en-US" sz="2400" dirty="0">
                <a:ea typeface="宋体" pitchFamily="2" charset="-122"/>
              </a:rPr>
              <a:t>（</a:t>
            </a:r>
            <a:r>
              <a:rPr lang="en-US" altLang="zh-CN" sz="2400" dirty="0">
                <a:ea typeface="宋体" pitchFamily="2" charset="-122"/>
              </a:rPr>
              <a:t>t</a:t>
            </a:r>
            <a:r>
              <a:rPr lang="zh-CN" altLang="en-US" sz="2400" dirty="0">
                <a:ea typeface="宋体" pitchFamily="2" charset="-122"/>
              </a:rPr>
              <a:t>）</a:t>
            </a:r>
            <a:r>
              <a:rPr lang="zh-CN" altLang="en-US" sz="2400" dirty="0" smtClean="0">
                <a:ea typeface="宋体" pitchFamily="2" charset="-122"/>
              </a:rPr>
              <a:t>分解</a:t>
            </a:r>
            <a:r>
              <a:rPr lang="zh-CN" altLang="en-US" sz="2400" dirty="0" smtClean="0">
                <a:ea typeface="宋体" pitchFamily="2" charset="-122"/>
              </a:rPr>
              <a:t>的结果</a:t>
            </a:r>
            <a:r>
              <a:rPr lang="zh-CN" altLang="en-US" sz="2400" dirty="0" smtClean="0">
                <a:ea typeface="宋体" pitchFamily="2" charset="-122"/>
              </a:rPr>
              <a:t>为</a:t>
            </a:r>
            <a:r>
              <a:rPr lang="zh-CN" altLang="en-US" sz="2400" dirty="0">
                <a:ea typeface="宋体" pitchFamily="2" charset="-122"/>
              </a:rPr>
              <a:t>两大类函数的和：</a:t>
            </a:r>
            <a:r>
              <a:rPr lang="en-US" altLang="zh-CN" sz="2400" dirty="0">
                <a:ea typeface="宋体" pitchFamily="2" charset="-122"/>
              </a:rPr>
              <a:t>sin</a:t>
            </a:r>
            <a:r>
              <a:rPr lang="zh-CN" altLang="en-US" sz="2400" dirty="0">
                <a:ea typeface="宋体" pitchFamily="2" charset="-122"/>
              </a:rPr>
              <a:t>和</a:t>
            </a:r>
            <a:r>
              <a:rPr lang="en-US" altLang="zh-CN" sz="2400" dirty="0" err="1">
                <a:ea typeface="宋体" pitchFamily="2" charset="-122"/>
              </a:rPr>
              <a:t>cos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zh-CN" altLang="en-US" sz="2400" dirty="0" smtClean="0">
                <a:ea typeface="宋体" pitchFamily="2" charset="-122"/>
              </a:rPr>
              <a:t>即前者是奇函数，或者为偶函数 ，因此，我们得到：任何</a:t>
            </a:r>
            <a:r>
              <a:rPr lang="zh-CN" altLang="en-US" sz="2400" dirty="0">
                <a:ea typeface="宋体" pitchFamily="2" charset="-122"/>
              </a:rPr>
              <a:t>一</a:t>
            </a:r>
            <a:r>
              <a:rPr lang="zh-CN" altLang="en-US" sz="2400" dirty="0" smtClean="0">
                <a:ea typeface="宋体" pitchFamily="2" charset="-122"/>
              </a:rPr>
              <a:t>个满足傅里叶变换的函数</a:t>
            </a:r>
            <a:r>
              <a:rPr lang="zh-CN" altLang="en-US" sz="2400" dirty="0">
                <a:ea typeface="宋体" pitchFamily="2" charset="-122"/>
              </a:rPr>
              <a:t>都可以分解为一个奇函数和一个偶函数的和</a:t>
            </a:r>
            <a:r>
              <a:rPr lang="zh-CN" altLang="en-US" sz="2400" dirty="0" smtClean="0">
                <a:ea typeface="宋体" pitchFamily="2" charset="-122"/>
              </a:rPr>
              <a:t>。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>
                <a:ea typeface="宋体" pitchFamily="2" charset="-122"/>
              </a:rPr>
              <a:t>实际上，这个结论对于任何函数都成立：即，任何函数都可以分解为一个奇函数和一个偶函数的和。</a:t>
            </a: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1068719" y="4437112"/>
            <a:ext cx="63373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对于任意函数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f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），定义函数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g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）和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h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g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=f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+f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-t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），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g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 smtClean="0">
                <a:solidFill>
                  <a:srgbClr val="3A566E"/>
                </a:solidFill>
                <a:ea typeface="宋体" pitchFamily="2" charset="-122"/>
              </a:rPr>
              <a:t>=  g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-t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h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=f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 smtClean="0">
                <a:solidFill>
                  <a:srgbClr val="3A566E"/>
                </a:solidFill>
                <a:ea typeface="宋体" pitchFamily="2" charset="-122"/>
              </a:rPr>
              <a:t>- f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-t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），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h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100" dirty="0" smtClean="0">
                <a:solidFill>
                  <a:srgbClr val="3A566E"/>
                </a:solidFill>
                <a:ea typeface="宋体" pitchFamily="2" charset="-122"/>
              </a:rPr>
              <a:t>= - h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100" dirty="0">
                <a:solidFill>
                  <a:srgbClr val="3A566E"/>
                </a:solidFill>
                <a:ea typeface="宋体" pitchFamily="2" charset="-122"/>
              </a:rPr>
              <a:t>-t</a:t>
            </a:r>
            <a:r>
              <a:rPr lang="zh-CN" altLang="en-US" sz="2100" dirty="0">
                <a:solidFill>
                  <a:srgbClr val="3A566E"/>
                </a:solidFill>
                <a:ea typeface="宋体" pitchFamily="2" charset="-122"/>
              </a:rPr>
              <a:t>）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则：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f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=g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/ 2+h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t</a:t>
            </a:r>
            <a:r>
              <a:rPr lang="zh-CN" altLang="en-US" sz="2200" dirty="0">
                <a:solidFill>
                  <a:srgbClr val="3A566E"/>
                </a:solidFill>
                <a:ea typeface="宋体" pitchFamily="2" charset="-122"/>
              </a:rPr>
              <a:t>）</a:t>
            </a:r>
            <a:r>
              <a:rPr lang="en-US" altLang="zh-CN" sz="2200" dirty="0">
                <a:solidFill>
                  <a:srgbClr val="3A566E"/>
                </a:solidFill>
                <a:ea typeface="宋体" pitchFamily="2" charset="-122"/>
              </a:rPr>
              <a:t>/ 2</a:t>
            </a:r>
          </a:p>
        </p:txBody>
      </p:sp>
    </p:spTree>
    <p:extLst>
      <p:ext uri="{BB962C8B-B14F-4D97-AF65-F5344CB8AC3E}">
        <p14:creationId xmlns:p14="http://schemas.microsoft.com/office/powerpoint/2010/main" val="28453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不可导信号的</a:t>
            </a:r>
            <a:r>
              <a:rPr lang="zh-CN" altLang="en-US" dirty="0" smtClean="0"/>
              <a:t>傅里叶变换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762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zh-CN" altLang="en-US" sz="4200" b="1">
                <a:ea typeface="宋体" pitchFamily="2" charset="-122"/>
              </a:rPr>
              <a:t>方波的傅里叶分解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0" y="1600200"/>
          <a:ext cx="8915400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工作表" r:id="rId3" imgW="7582442" imgH="3077057" progId="Excel.Sheet.8">
                  <p:embed/>
                </p:oleObj>
              </mc:Choice>
              <mc:Fallback>
                <p:oleObj name="工作表" r:id="rId3" imgW="7582442" imgH="3077057" progId="Excel.Shee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00200"/>
                        <a:ext cx="8915400" cy="323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933450" y="1666875"/>
          <a:ext cx="7850188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工作表" r:id="rId5" imgW="7582442" imgH="3077057" progId="Excel.Sheet.8">
                  <p:embed/>
                </p:oleObj>
              </mc:Choice>
              <mc:Fallback>
                <p:oleObj name="工作表" r:id="rId5" imgW="7582442" imgH="307705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1666875"/>
                        <a:ext cx="7850188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933450" y="1695450"/>
          <a:ext cx="78867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工作表" r:id="rId7" imgW="7582442" imgH="3077057" progId="Excel.Sheet.8">
                  <p:embed/>
                </p:oleObj>
              </mc:Choice>
              <mc:Fallback>
                <p:oleObj name="工作表" r:id="rId7" imgW="7582442" imgH="307705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1695450"/>
                        <a:ext cx="7886700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047750" y="2724150"/>
            <a:ext cx="7543800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990600" y="3962400"/>
            <a:ext cx="1447800" cy="1647825"/>
            <a:chOff x="624" y="2544"/>
            <a:chExt cx="912" cy="1038"/>
          </a:xfrm>
        </p:grpSpPr>
        <p:graphicFrame>
          <p:nvGraphicFramePr>
            <p:cNvPr id="8200" name="Object 8"/>
            <p:cNvGraphicFramePr>
              <a:graphicFrameLocks noChangeAspect="1"/>
            </p:cNvGraphicFramePr>
            <p:nvPr/>
          </p:nvGraphicFramePr>
          <p:xfrm>
            <a:off x="624" y="3120"/>
            <a:ext cx="912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" name="公式" r:id="rId9" imgW="774360" imgH="393480" progId="Equation.3">
                    <p:embed/>
                  </p:oleObj>
                </mc:Choice>
                <mc:Fallback>
                  <p:oleObj name="公式" r:id="rId9" imgW="7743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120"/>
                          <a:ext cx="912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1" name="Line 9"/>
            <p:cNvSpPr>
              <a:spLocks noChangeShapeType="1"/>
            </p:cNvSpPr>
            <p:nvPr/>
          </p:nvSpPr>
          <p:spPr bwMode="auto">
            <a:xfrm flipV="1">
              <a:off x="960" y="2544"/>
              <a:ext cx="192" cy="672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</p:grpSp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2667000" y="3429000"/>
            <a:ext cx="1600200" cy="2106613"/>
            <a:chOff x="1680" y="2208"/>
            <a:chExt cx="1008" cy="1327"/>
          </a:xfrm>
        </p:grpSpPr>
        <p:graphicFrame>
          <p:nvGraphicFramePr>
            <p:cNvPr id="8203" name="Object 11"/>
            <p:cNvGraphicFramePr>
              <a:graphicFrameLocks noChangeAspect="1"/>
            </p:cNvGraphicFramePr>
            <p:nvPr/>
          </p:nvGraphicFramePr>
          <p:xfrm>
            <a:off x="1680" y="3120"/>
            <a:ext cx="1008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" name="Equation" r:id="rId11" imgW="952200" imgH="393480" progId="Equation.DSMT4">
                    <p:embed/>
                  </p:oleObj>
                </mc:Choice>
                <mc:Fallback>
                  <p:oleObj name="Equation" r:id="rId11" imgW="9522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120"/>
                          <a:ext cx="1008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4" name="Line 12"/>
            <p:cNvSpPr>
              <a:spLocks noChangeShapeType="1"/>
            </p:cNvSpPr>
            <p:nvPr/>
          </p:nvSpPr>
          <p:spPr bwMode="auto">
            <a:xfrm flipH="1" flipV="1">
              <a:off x="1728" y="2208"/>
              <a:ext cx="192" cy="91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</p:grp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381000" y="2743200"/>
            <a:ext cx="1295400" cy="3048000"/>
            <a:chOff x="240" y="1776"/>
            <a:chExt cx="816" cy="1920"/>
          </a:xfrm>
        </p:grpSpPr>
        <p:graphicFrame>
          <p:nvGraphicFramePr>
            <p:cNvPr id="8206" name="Object 14"/>
            <p:cNvGraphicFramePr>
              <a:graphicFrameLocks noChangeAspect="1"/>
            </p:cNvGraphicFramePr>
            <p:nvPr/>
          </p:nvGraphicFramePr>
          <p:xfrm>
            <a:off x="240" y="3120"/>
            <a:ext cx="222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" name="公式" r:id="rId13" imgW="152280" imgH="393480" progId="Equation.3">
                    <p:embed/>
                  </p:oleObj>
                </mc:Choice>
                <mc:Fallback>
                  <p:oleObj name="公式" r:id="rId13" imgW="152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120"/>
                          <a:ext cx="222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 flipV="1">
              <a:off x="384" y="1776"/>
              <a:ext cx="672" cy="1392"/>
            </a:xfrm>
            <a:prstGeom prst="line">
              <a:avLst/>
            </a:prstGeom>
            <a:noFill/>
            <a:ln w="57150" cap="sq">
              <a:solidFill>
                <a:schemeClr val="accent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</p:grpSp>
      <p:graphicFrame>
        <p:nvGraphicFramePr>
          <p:cNvPr id="8208" name="Object 16"/>
          <p:cNvGraphicFramePr>
            <a:graphicFrameLocks noChangeAspect="1"/>
          </p:cNvGraphicFramePr>
          <p:nvPr/>
        </p:nvGraphicFramePr>
        <p:xfrm>
          <a:off x="914400" y="1828800"/>
          <a:ext cx="79248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工作表" r:id="rId15" imgW="7582442" imgH="3077057" progId="Excel.Sheet.8">
                  <p:embed/>
                </p:oleObj>
              </mc:Choice>
              <mc:Fallback>
                <p:oleObj name="工作表" r:id="rId15" imgW="7582442" imgH="307705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7924800" cy="3076575"/>
                      </a:xfrm>
                      <a:prstGeom prst="rect">
                        <a:avLst/>
                      </a:prstGeom>
                      <a:noFill/>
                      <a:ln w="12700" cap="sq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9" name="Group 17"/>
          <p:cNvGrpSpPr>
            <a:grpSpLocks/>
          </p:cNvGrpSpPr>
          <p:nvPr/>
        </p:nvGrpSpPr>
        <p:grpSpPr bwMode="auto">
          <a:xfrm>
            <a:off x="2590800" y="2286000"/>
            <a:ext cx="3810000" cy="3136900"/>
            <a:chOff x="1632" y="1488"/>
            <a:chExt cx="2400" cy="1976"/>
          </a:xfrm>
        </p:grpSpPr>
        <p:sp>
          <p:nvSpPr>
            <p:cNvPr id="8210" name="Text Box 18"/>
            <p:cNvSpPr txBox="1">
              <a:spLocks noChangeArrowheads="1"/>
            </p:cNvSpPr>
            <p:nvPr/>
          </p:nvSpPr>
          <p:spPr bwMode="auto">
            <a:xfrm>
              <a:off x="2880" y="3168"/>
              <a:ext cx="1152" cy="296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>
                  <a:solidFill>
                    <a:srgbClr val="003300"/>
                  </a:solidFill>
                  <a:latin typeface="Times New Roman" pitchFamily="18" charset="0"/>
                  <a:ea typeface="宋体" pitchFamily="2" charset="-122"/>
                </a:rPr>
                <a:t>前</a:t>
              </a:r>
              <a:r>
                <a:rPr kumimoji="1" lang="en-US" altLang="zh-CN" sz="2400">
                  <a:solidFill>
                    <a:srgbClr val="0033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r>
                <a:rPr kumimoji="1" lang="zh-CN" altLang="en-US" sz="2400">
                  <a:solidFill>
                    <a:srgbClr val="003300"/>
                  </a:solidFill>
                  <a:latin typeface="Times New Roman" pitchFamily="18" charset="0"/>
                  <a:ea typeface="宋体" pitchFamily="2" charset="-122"/>
                </a:rPr>
                <a:t>项的和</a:t>
              </a:r>
            </a:p>
          </p:txBody>
        </p:sp>
        <p:sp>
          <p:nvSpPr>
            <p:cNvPr id="8211" name="Line 19"/>
            <p:cNvSpPr>
              <a:spLocks noChangeShapeType="1"/>
            </p:cNvSpPr>
            <p:nvPr/>
          </p:nvSpPr>
          <p:spPr bwMode="auto">
            <a:xfrm flipH="1" flipV="1">
              <a:off x="1632" y="1488"/>
              <a:ext cx="1344" cy="1632"/>
            </a:xfrm>
            <a:prstGeom prst="line">
              <a:avLst/>
            </a:prstGeom>
            <a:noFill/>
            <a:ln w="57150" cap="sq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800">
                <a:solidFill>
                  <a:srgbClr val="3A566E"/>
                </a:solidFill>
                <a:ea typeface="宋体" pitchFamily="2" charset="-122"/>
              </a:endParaRPr>
            </a:p>
          </p:txBody>
        </p:sp>
      </p:grp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2627313" y="1125538"/>
            <a:ext cx="39608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>
                <a:solidFill>
                  <a:srgbClr val="003300"/>
                </a:solidFill>
                <a:latin typeface="Times New Roman" pitchFamily="18" charset="0"/>
                <a:ea typeface="宋体" pitchFamily="2" charset="-122"/>
              </a:rPr>
              <a:t>周期</a:t>
            </a:r>
            <a:r>
              <a:rPr kumimoji="1" lang="en-US" altLang="zh-CN" sz="3200" i="1">
                <a:solidFill>
                  <a:srgbClr val="003300"/>
                </a:solidFill>
                <a:latin typeface="Symbol" pitchFamily="18" charset="2"/>
                <a:ea typeface="宋体" pitchFamily="2" charset="-122"/>
              </a:rPr>
              <a:t>t </a:t>
            </a:r>
            <a:r>
              <a:rPr kumimoji="1" lang="en-US" altLang="zh-CN" sz="3200">
                <a:solidFill>
                  <a:srgbClr val="003300"/>
                </a:solidFill>
                <a:latin typeface="Times New Roman" pitchFamily="18" charset="0"/>
                <a:ea typeface="宋体" pitchFamily="2" charset="-122"/>
              </a:rPr>
              <a:t>=1</a:t>
            </a:r>
            <a:r>
              <a:rPr kumimoji="1" lang="zh-CN" altLang="en-US" sz="3200">
                <a:solidFill>
                  <a:srgbClr val="003300"/>
                </a:solidFill>
                <a:latin typeface="Times New Roman" pitchFamily="18" charset="0"/>
                <a:ea typeface="宋体" pitchFamily="2" charset="-122"/>
              </a:rPr>
              <a:t>的方波函数</a:t>
            </a:r>
          </a:p>
        </p:txBody>
      </p:sp>
      <p:graphicFrame>
        <p:nvGraphicFramePr>
          <p:cNvPr id="8213" name="Object 21"/>
          <p:cNvGraphicFramePr>
            <a:graphicFrameLocks noChangeAspect="1"/>
          </p:cNvGraphicFramePr>
          <p:nvPr/>
        </p:nvGraphicFramePr>
        <p:xfrm>
          <a:off x="76200" y="5948363"/>
          <a:ext cx="46482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17" imgW="2616120" imgH="393480" progId="Equation.3">
                  <p:embed/>
                </p:oleObj>
              </mc:Choice>
              <mc:Fallback>
                <p:oleObj name="Equation" r:id="rId17" imgW="2616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948363"/>
                        <a:ext cx="4648200" cy="7000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14" name="Group 22"/>
          <p:cNvGrpSpPr>
            <a:grpSpLocks/>
          </p:cNvGrpSpPr>
          <p:nvPr/>
        </p:nvGrpSpPr>
        <p:grpSpPr bwMode="auto">
          <a:xfrm>
            <a:off x="4800600" y="4762500"/>
            <a:ext cx="4343400" cy="1920875"/>
            <a:chOff x="3024" y="3000"/>
            <a:chExt cx="2736" cy="1210"/>
          </a:xfrm>
        </p:grpSpPr>
        <p:sp>
          <p:nvSpPr>
            <p:cNvPr id="8215" name="Text Box 23"/>
            <p:cNvSpPr txBox="1">
              <a:spLocks noChangeArrowheads="1"/>
            </p:cNvSpPr>
            <p:nvPr/>
          </p:nvSpPr>
          <p:spPr bwMode="auto">
            <a:xfrm>
              <a:off x="4152" y="3000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i="1">
                  <a:solidFill>
                    <a:srgbClr val="0033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  <a:r>
                <a:rPr kumimoji="1" lang="en-US" altLang="zh-CN" sz="2400" i="1" baseline="-25000">
                  <a:solidFill>
                    <a:srgbClr val="003300"/>
                  </a:solidFill>
                  <a:latin typeface="Times New Roman" pitchFamily="18" charset="0"/>
                  <a:ea typeface="宋体" pitchFamily="2" charset="-122"/>
                </a:rPr>
                <a:t>n</a:t>
              </a:r>
            </a:p>
          </p:txBody>
        </p:sp>
        <p:grpSp>
          <p:nvGrpSpPr>
            <p:cNvPr id="8216" name="Group 24"/>
            <p:cNvGrpSpPr>
              <a:grpSpLocks/>
            </p:cNvGrpSpPr>
            <p:nvPr/>
          </p:nvGrpSpPr>
          <p:grpSpPr bwMode="auto">
            <a:xfrm>
              <a:off x="3024" y="3192"/>
              <a:ext cx="2736" cy="1018"/>
              <a:chOff x="3024" y="3192"/>
              <a:chExt cx="2736" cy="1018"/>
            </a:xfrm>
          </p:grpSpPr>
          <p:sp>
            <p:nvSpPr>
              <p:cNvPr id="8217" name="Line 25"/>
              <p:cNvSpPr>
                <a:spLocks noChangeShapeType="1"/>
              </p:cNvSpPr>
              <p:nvPr/>
            </p:nvSpPr>
            <p:spPr bwMode="auto">
              <a:xfrm>
                <a:off x="3024" y="3864"/>
                <a:ext cx="264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800">
                  <a:solidFill>
                    <a:srgbClr val="3A566E"/>
                  </a:solidFill>
                  <a:ea typeface="宋体" pitchFamily="2" charset="-122"/>
                </a:endParaRPr>
              </a:p>
            </p:txBody>
          </p:sp>
          <p:sp>
            <p:nvSpPr>
              <p:cNvPr id="8218" name="Line 26"/>
              <p:cNvSpPr>
                <a:spLocks noChangeShapeType="1"/>
              </p:cNvSpPr>
              <p:nvPr/>
            </p:nvSpPr>
            <p:spPr bwMode="auto">
              <a:xfrm flipV="1">
                <a:off x="4176" y="3192"/>
                <a:ext cx="0" cy="91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800">
                  <a:solidFill>
                    <a:srgbClr val="3A566E"/>
                  </a:solidFill>
                  <a:ea typeface="宋体" pitchFamily="2" charset="-122"/>
                </a:endParaRPr>
              </a:p>
            </p:txBody>
          </p:sp>
          <p:sp>
            <p:nvSpPr>
              <p:cNvPr id="8219" name="Line 27"/>
              <p:cNvSpPr>
                <a:spLocks noChangeShapeType="1"/>
              </p:cNvSpPr>
              <p:nvPr/>
            </p:nvSpPr>
            <p:spPr bwMode="auto">
              <a:xfrm flipV="1">
                <a:off x="4176" y="3432"/>
                <a:ext cx="0" cy="432"/>
              </a:xfrm>
              <a:prstGeom prst="line">
                <a:avLst/>
              </a:prstGeom>
              <a:noFill/>
              <a:ln w="57150" cap="sq">
                <a:solidFill>
                  <a:srgbClr val="99FF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800">
                  <a:solidFill>
                    <a:srgbClr val="3A566E"/>
                  </a:solidFill>
                  <a:ea typeface="宋体" pitchFamily="2" charset="-122"/>
                </a:endParaRPr>
              </a:p>
            </p:txBody>
          </p:sp>
          <p:sp>
            <p:nvSpPr>
              <p:cNvPr id="8220" name="Line 28"/>
              <p:cNvSpPr>
                <a:spLocks noChangeShapeType="1"/>
              </p:cNvSpPr>
              <p:nvPr/>
            </p:nvSpPr>
            <p:spPr bwMode="auto">
              <a:xfrm flipV="1">
                <a:off x="4440" y="3300"/>
                <a:ext cx="0" cy="552"/>
              </a:xfrm>
              <a:prstGeom prst="line">
                <a:avLst/>
              </a:prstGeom>
              <a:noFill/>
              <a:ln w="57150" cap="sq">
                <a:solidFill>
                  <a:srgbClr val="99FF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800">
                  <a:solidFill>
                    <a:srgbClr val="3A566E"/>
                  </a:solidFill>
                  <a:ea typeface="宋体" pitchFamily="2" charset="-122"/>
                </a:endParaRPr>
              </a:p>
            </p:txBody>
          </p:sp>
          <p:sp>
            <p:nvSpPr>
              <p:cNvPr id="8221" name="Line 29"/>
              <p:cNvSpPr>
                <a:spLocks noChangeShapeType="1"/>
              </p:cNvSpPr>
              <p:nvPr/>
            </p:nvSpPr>
            <p:spPr bwMode="auto">
              <a:xfrm flipV="1">
                <a:off x="4896" y="3864"/>
                <a:ext cx="0" cy="240"/>
              </a:xfrm>
              <a:prstGeom prst="line">
                <a:avLst/>
              </a:prstGeom>
              <a:noFill/>
              <a:ln w="57150" cap="sq">
                <a:solidFill>
                  <a:srgbClr val="99FF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800">
                  <a:solidFill>
                    <a:srgbClr val="3A566E"/>
                  </a:solidFill>
                  <a:ea typeface="宋体" pitchFamily="2" charset="-122"/>
                </a:endParaRPr>
              </a:p>
            </p:txBody>
          </p:sp>
          <p:sp>
            <p:nvSpPr>
              <p:cNvPr id="8222" name="Text Box 30"/>
              <p:cNvSpPr txBox="1">
                <a:spLocks noChangeArrowheads="1"/>
              </p:cNvSpPr>
              <p:nvPr/>
            </p:nvSpPr>
            <p:spPr bwMode="auto">
              <a:xfrm>
                <a:off x="4800" y="3240"/>
                <a:ext cx="720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6000">
                    <a:solidFill>
                      <a:srgbClr val="99FF66"/>
                    </a:solidFill>
                    <a:latin typeface="Times New Roman" pitchFamily="18" charset="0"/>
                    <a:ea typeface="宋体" pitchFamily="2" charset="-122"/>
                  </a:rPr>
                  <a:t> …                                         </a:t>
                </a:r>
              </a:p>
            </p:txBody>
          </p:sp>
          <p:sp>
            <p:nvSpPr>
              <p:cNvPr id="8223" name="Text Box 31"/>
              <p:cNvSpPr txBox="1">
                <a:spLocks noChangeArrowheads="1"/>
              </p:cNvSpPr>
              <p:nvPr/>
            </p:nvSpPr>
            <p:spPr bwMode="auto">
              <a:xfrm>
                <a:off x="5400" y="3576"/>
                <a:ext cx="3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i="1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f</a:t>
                </a:r>
                <a:r>
                  <a:rPr kumimoji="1" lang="en-US" altLang="zh-CN" sz="2400" i="1" baseline="-25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n</a:t>
                </a:r>
              </a:p>
            </p:txBody>
          </p:sp>
          <p:sp>
            <p:nvSpPr>
              <p:cNvPr id="8224" name="Text Box 32"/>
              <p:cNvSpPr txBox="1">
                <a:spLocks noChangeArrowheads="1"/>
              </p:cNvSpPr>
              <p:nvPr/>
            </p:nvSpPr>
            <p:spPr bwMode="auto">
              <a:xfrm>
                <a:off x="3984" y="381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0</a:t>
                </a:r>
              </a:p>
            </p:txBody>
          </p:sp>
          <p:sp>
            <p:nvSpPr>
              <p:cNvPr id="8225" name="Text Box 33"/>
              <p:cNvSpPr txBox="1">
                <a:spLocks noChangeArrowheads="1"/>
              </p:cNvSpPr>
              <p:nvPr/>
            </p:nvSpPr>
            <p:spPr bwMode="auto">
              <a:xfrm>
                <a:off x="4356" y="3828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8226" name="Text Box 34"/>
              <p:cNvSpPr txBox="1">
                <a:spLocks noChangeArrowheads="1"/>
              </p:cNvSpPr>
              <p:nvPr/>
            </p:nvSpPr>
            <p:spPr bwMode="auto">
              <a:xfrm>
                <a:off x="4740" y="3828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3</a:t>
                </a:r>
              </a:p>
            </p:txBody>
          </p:sp>
          <p:sp>
            <p:nvSpPr>
              <p:cNvPr id="8227" name="Text Box 35"/>
              <p:cNvSpPr txBox="1">
                <a:spLocks noChangeArrowheads="1"/>
              </p:cNvSpPr>
              <p:nvPr/>
            </p:nvSpPr>
            <p:spPr bwMode="auto">
              <a:xfrm>
                <a:off x="4800" y="3192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4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频谱图</a:t>
                </a:r>
              </a:p>
            </p:txBody>
          </p:sp>
          <p:sp>
            <p:nvSpPr>
              <p:cNvPr id="8228" name="Text Box 36"/>
              <p:cNvSpPr txBox="1">
                <a:spLocks noChangeArrowheads="1"/>
              </p:cNvSpPr>
              <p:nvPr/>
            </p:nvSpPr>
            <p:spPr bwMode="auto">
              <a:xfrm>
                <a:off x="3888" y="33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1/2</a:t>
                </a:r>
              </a:p>
            </p:txBody>
          </p:sp>
          <p:sp>
            <p:nvSpPr>
              <p:cNvPr id="8229" name="Text Box 37"/>
              <p:cNvSpPr txBox="1">
                <a:spLocks noChangeArrowheads="1"/>
              </p:cNvSpPr>
              <p:nvPr/>
            </p:nvSpPr>
            <p:spPr bwMode="auto">
              <a:xfrm>
                <a:off x="4440" y="3204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2/</a:t>
                </a:r>
                <a:r>
                  <a:rPr kumimoji="1" lang="en-US" altLang="zh-CN" sz="2000">
                    <a:solidFill>
                      <a:srgbClr val="003300"/>
                    </a:solidFill>
                    <a:latin typeface="Symbol" pitchFamily="18" charset="2"/>
                    <a:ea typeface="宋体" pitchFamily="2" charset="-122"/>
                  </a:rPr>
                  <a:t>p</a:t>
                </a:r>
              </a:p>
            </p:txBody>
          </p:sp>
          <p:sp>
            <p:nvSpPr>
              <p:cNvPr id="8230" name="Text Box 38"/>
              <p:cNvSpPr txBox="1">
                <a:spLocks noChangeArrowheads="1"/>
              </p:cNvSpPr>
              <p:nvPr/>
            </p:nvSpPr>
            <p:spPr bwMode="auto">
              <a:xfrm>
                <a:off x="4908" y="3960"/>
                <a:ext cx="6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000">
                    <a:solidFill>
                      <a:srgbClr val="003300"/>
                    </a:solidFill>
                    <a:latin typeface="Times New Roman" pitchFamily="18" charset="0"/>
                    <a:ea typeface="宋体" pitchFamily="2" charset="-122"/>
                  </a:rPr>
                  <a:t>-2/3</a:t>
                </a:r>
                <a:r>
                  <a:rPr kumimoji="1" lang="en-US" altLang="zh-CN" sz="2000">
                    <a:solidFill>
                      <a:srgbClr val="003300"/>
                    </a:solidFill>
                    <a:latin typeface="Symbol" pitchFamily="18" charset="2"/>
                    <a:ea typeface="宋体" pitchFamily="2" charset="-122"/>
                  </a:rPr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54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276475"/>
            <a:ext cx="38512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4500563"/>
            <a:ext cx="3460750" cy="216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168525"/>
            <a:ext cx="3671887" cy="228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方波分解</a:t>
            </a:r>
          </a:p>
        </p:txBody>
      </p:sp>
    </p:spTree>
    <p:extLst>
      <p:ext uri="{BB962C8B-B14F-4D97-AF65-F5344CB8AC3E}">
        <p14:creationId xmlns:p14="http://schemas.microsoft.com/office/powerpoint/2010/main" val="41972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Group 8"/>
          <p:cNvGrpSpPr>
            <a:grpSpLocks/>
          </p:cNvGrpSpPr>
          <p:nvPr/>
        </p:nvGrpSpPr>
        <p:grpSpPr bwMode="auto">
          <a:xfrm>
            <a:off x="1259632" y="620688"/>
            <a:ext cx="6769100" cy="1368425"/>
            <a:chOff x="96" y="618"/>
            <a:chExt cx="5664" cy="184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lum bright="-12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624"/>
              <a:ext cx="2976" cy="1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618"/>
              <a:ext cx="2880" cy="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536"/>
              <a:ext cx="2880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020589" y="5657057"/>
            <a:ext cx="7562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003300"/>
                </a:solidFill>
                <a:latin typeface="Arial" pitchFamily="34" charset="0"/>
                <a:ea typeface="宋体" pitchFamily="2" charset="-122"/>
              </a:rPr>
              <a:t>方波频谱的特点：</a:t>
            </a:r>
            <a:r>
              <a:rPr lang="zh-CN" altLang="en-US" sz="3200" dirty="0" smtClean="0"/>
              <a:t>有</a:t>
            </a:r>
            <a:r>
              <a:rPr lang="zh-CN" altLang="en-US" sz="3200" dirty="0"/>
              <a:t>无限个频谱成分</a:t>
            </a:r>
            <a:endParaRPr lang="zh-CN" altLang="en-US" sz="3200" dirty="0">
              <a:solidFill>
                <a:srgbClr val="0033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59632" y="2517158"/>
            <a:ext cx="7489825" cy="3097213"/>
            <a:chOff x="1403350" y="3429000"/>
            <a:chExt cx="7489825" cy="3097213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350" y="3429000"/>
              <a:ext cx="2808288" cy="149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350" y="5013325"/>
              <a:ext cx="2663825" cy="137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6" name="Picture 10" descr="[​IMG]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538" y="3429000"/>
              <a:ext cx="4465637" cy="30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76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几种简单信号</a:t>
            </a:r>
          </a:p>
        </p:txBody>
      </p:sp>
      <p:pic>
        <p:nvPicPr>
          <p:cNvPr id="129030" name="Picture 6" descr="A single, short pulse of sound.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1" y="4897570"/>
            <a:ext cx="2447925" cy="1211262"/>
          </a:xfrm>
          <a:prstGeom prst="rect">
            <a:avLst/>
          </a:prstGeom>
          <a:noFill/>
          <a:extLst/>
        </p:spPr>
      </p:pic>
      <p:pic>
        <p:nvPicPr>
          <p:cNvPr id="129032" name="Picture 8" descr="ANd9GcSEtfV3zf_mi2eEpE1lo5ZiV0g1a7ZFge0SScEpx4_G4idrQeXbcAh4ejdm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4"/>
          <a:stretch>
            <a:fillRect/>
          </a:stretch>
        </p:blipFill>
        <p:spPr bwMode="auto">
          <a:xfrm>
            <a:off x="5156870" y="4763211"/>
            <a:ext cx="2233612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4" name="Picture 10" descr="how_pwm_work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6" b="63482"/>
          <a:stretch/>
        </p:blipFill>
        <p:spPr bwMode="auto">
          <a:xfrm>
            <a:off x="4355976" y="1981485"/>
            <a:ext cx="3835400" cy="12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6" name="Picture 12" descr="ANd9GcRKwJXrqtfPkyrlyNDbZgO0HKLSAPMLLKZZHnQkbjeFNLOmZqlOiEEgPmU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0" r="11739" b="17174"/>
          <a:stretch>
            <a:fillRect/>
          </a:stretch>
        </p:blipFill>
        <p:spPr bwMode="auto">
          <a:xfrm>
            <a:off x="5061172" y="3535363"/>
            <a:ext cx="2376488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8" name="Picture 14" descr="ANd9GcQVteSfChqMfbmet4xa9hCl-G0Ge5FD-u5HewX_a__FQ3jnmHawob56iT4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39" y="1721513"/>
            <a:ext cx="2591767" cy="15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40" name="Picture 16" descr="ANd9GcQIPowSMNJrqny2noazY8FB-JbbqkGDkd_w11HywSTgmziXK-0YCRIJwSs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1" y="3354388"/>
            <a:ext cx="23050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有限区间函数的延拓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37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函数延拓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有限长度的函数，可以周期性延拓到全轴上，进而计算其频谱。</a:t>
            </a:r>
            <a:endParaRPr lang="en-US" altLang="zh-CN" sz="2400" dirty="0" smtClean="0"/>
          </a:p>
          <a:p>
            <a:r>
              <a:rPr lang="zh-CN" altLang="en-US" sz="2400" dirty="0" smtClean="0"/>
              <a:t>延拓有两种方法：偶延拓和奇延拓</a:t>
            </a:r>
            <a:endParaRPr lang="zh-CN" altLang="en-US" sz="24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204863"/>
            <a:ext cx="2728428" cy="156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87201"/>
            <a:ext cx="3520516" cy="207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987201"/>
            <a:ext cx="3096344" cy="207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4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14400" y="9144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奇延拓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: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965554"/>
              </p:ext>
            </p:extLst>
          </p:nvPr>
        </p:nvGraphicFramePr>
        <p:xfrm>
          <a:off x="1246188" y="1817688"/>
          <a:ext cx="41608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公式" r:id="rId3" imgW="2412720" imgH="736560" progId="Equation.3">
                  <p:embed/>
                </p:oleObj>
              </mc:Choice>
              <mc:Fallback>
                <p:oleObj name="公式" r:id="rId3" imgW="241272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1817688"/>
                        <a:ext cx="4160837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019800" y="3317875"/>
            <a:ext cx="0" cy="9652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182" name="Group 6"/>
          <p:cNvGrpSpPr>
            <a:grpSpLocks/>
          </p:cNvGrpSpPr>
          <p:nvPr/>
        </p:nvGrpSpPr>
        <p:grpSpPr bwMode="auto">
          <a:xfrm>
            <a:off x="5867400" y="1727200"/>
            <a:ext cx="2514600" cy="2625725"/>
            <a:chOff x="2112" y="1040"/>
            <a:chExt cx="1584" cy="1654"/>
          </a:xfrm>
        </p:grpSpPr>
        <p:sp>
          <p:nvSpPr>
            <p:cNvPr id="50183" name="Line 7"/>
            <p:cNvSpPr>
              <a:spLocks noChangeShapeType="1"/>
            </p:cNvSpPr>
            <p:nvPr/>
          </p:nvSpPr>
          <p:spPr bwMode="auto">
            <a:xfrm>
              <a:off x="2112" y="2039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4" name="Line 8"/>
            <p:cNvSpPr>
              <a:spLocks noChangeShapeType="1"/>
            </p:cNvSpPr>
            <p:nvPr/>
          </p:nvSpPr>
          <p:spPr bwMode="auto">
            <a:xfrm flipV="1">
              <a:off x="2772" y="1206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0185" name="AutoShape 9"/>
            <p:cNvCxnSpPr>
              <a:cxnSpLocks noChangeShapeType="1"/>
            </p:cNvCxnSpPr>
            <p:nvPr/>
          </p:nvCxnSpPr>
          <p:spPr bwMode="auto">
            <a:xfrm rot="16200000">
              <a:off x="2759" y="1368"/>
              <a:ext cx="565" cy="54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50186" name="Object 10"/>
            <p:cNvGraphicFramePr>
              <a:graphicFrameLocks noChangeAspect="1"/>
            </p:cNvGraphicFramePr>
            <p:nvPr/>
          </p:nvGraphicFramePr>
          <p:xfrm>
            <a:off x="3552" y="1984"/>
            <a:ext cx="144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0" name="公式" r:id="rId5" imgW="266400" imgH="253800" progId="Equation.3">
                    <p:embed/>
                  </p:oleObj>
                </mc:Choice>
                <mc:Fallback>
                  <p:oleObj name="公式" r:id="rId5" imgW="266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984"/>
                          <a:ext cx="144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7" name="Object 11"/>
            <p:cNvGraphicFramePr>
              <a:graphicFrameLocks noChangeAspect="1"/>
            </p:cNvGraphicFramePr>
            <p:nvPr/>
          </p:nvGraphicFramePr>
          <p:xfrm>
            <a:off x="2704" y="1040"/>
            <a:ext cx="128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1" name="公式" r:id="rId7" imgW="266400" imgH="330120" progId="Equation.3">
                    <p:embed/>
                  </p:oleObj>
                </mc:Choice>
                <mc:Fallback>
                  <p:oleObj name="公式" r:id="rId7" imgW="2664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4" y="1040"/>
                          <a:ext cx="128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8" name="Object 12"/>
            <p:cNvGraphicFramePr>
              <a:graphicFrameLocks noChangeAspect="1"/>
            </p:cNvGraphicFramePr>
            <p:nvPr/>
          </p:nvGraphicFramePr>
          <p:xfrm>
            <a:off x="2772" y="2042"/>
            <a:ext cx="108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2" name="公式" r:id="rId9" imgW="215640" imgH="330120" progId="Equation.3">
                    <p:embed/>
                  </p:oleObj>
                </mc:Choice>
                <mc:Fallback>
                  <p:oleObj name="公式" r:id="rId9" imgW="21564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2" y="2042"/>
                          <a:ext cx="108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9" name="Line 13"/>
            <p:cNvSpPr>
              <a:spLocks noChangeShapeType="1"/>
            </p:cNvSpPr>
            <p:nvPr/>
          </p:nvSpPr>
          <p:spPr bwMode="auto">
            <a:xfrm>
              <a:off x="3312" y="1398"/>
              <a:ext cx="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0190" name="Object 14"/>
            <p:cNvGraphicFramePr>
              <a:graphicFrameLocks noChangeAspect="1"/>
            </p:cNvGraphicFramePr>
            <p:nvPr/>
          </p:nvGraphicFramePr>
          <p:xfrm>
            <a:off x="3220" y="2064"/>
            <a:ext cx="140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3" name="公式" r:id="rId11" imgW="253800" imgH="241200" progId="Equation.3">
                    <p:embed/>
                  </p:oleObj>
                </mc:Choice>
                <mc:Fallback>
                  <p:oleObj name="公式" r:id="rId11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0" y="2064"/>
                          <a:ext cx="140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1" name="Object 15"/>
            <p:cNvGraphicFramePr>
              <a:graphicFrameLocks noChangeAspect="1"/>
            </p:cNvGraphicFramePr>
            <p:nvPr/>
          </p:nvGraphicFramePr>
          <p:xfrm>
            <a:off x="2127" y="2064"/>
            <a:ext cx="302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4" name="公式" r:id="rId13" imgW="545760" imgH="241200" progId="Equation.3">
                    <p:embed/>
                  </p:oleObj>
                </mc:Choice>
                <mc:Fallback>
                  <p:oleObj name="公式" r:id="rId13" imgW="5457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7" y="2064"/>
                          <a:ext cx="302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2" name="Oval 16"/>
            <p:cNvSpPr>
              <a:spLocks noChangeArrowheads="1"/>
            </p:cNvSpPr>
            <p:nvPr/>
          </p:nvSpPr>
          <p:spPr bwMode="auto">
            <a:xfrm>
              <a:off x="2742" y="1854"/>
              <a:ext cx="48" cy="48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193" name="Group 17"/>
          <p:cNvGrpSpPr>
            <a:grpSpLocks/>
          </p:cNvGrpSpPr>
          <p:nvPr/>
        </p:nvGrpSpPr>
        <p:grpSpPr bwMode="auto">
          <a:xfrm>
            <a:off x="5956300" y="3549650"/>
            <a:ext cx="981075" cy="790575"/>
            <a:chOff x="2172" y="2199"/>
            <a:chExt cx="618" cy="498"/>
          </a:xfrm>
        </p:grpSpPr>
        <p:cxnSp>
          <p:nvCxnSpPr>
            <p:cNvPr id="50194" name="AutoShape 18"/>
            <p:cNvCxnSpPr>
              <a:cxnSpLocks noChangeShapeType="1"/>
            </p:cNvCxnSpPr>
            <p:nvPr/>
          </p:nvCxnSpPr>
          <p:spPr bwMode="auto">
            <a:xfrm rot="10800000" flipV="1">
              <a:off x="2172" y="2218"/>
              <a:ext cx="600" cy="476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195" name="Oval 19"/>
            <p:cNvSpPr>
              <a:spLocks noChangeArrowheads="1"/>
            </p:cNvSpPr>
            <p:nvPr/>
          </p:nvSpPr>
          <p:spPr bwMode="auto">
            <a:xfrm>
              <a:off x="2742" y="2199"/>
              <a:ext cx="48" cy="48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Oval 20"/>
            <p:cNvSpPr>
              <a:spLocks noChangeArrowheads="1"/>
            </p:cNvSpPr>
            <p:nvPr/>
          </p:nvSpPr>
          <p:spPr bwMode="auto">
            <a:xfrm>
              <a:off x="2181" y="2649"/>
              <a:ext cx="48" cy="48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197" name="Oval 21"/>
          <p:cNvSpPr>
            <a:spLocks noChangeArrowheads="1"/>
          </p:cNvSpPr>
          <p:nvPr/>
        </p:nvSpPr>
        <p:spPr bwMode="auto">
          <a:xfrm>
            <a:off x="6870700" y="3276600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019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96674"/>
              </p:ext>
            </p:extLst>
          </p:nvPr>
        </p:nvGraphicFramePr>
        <p:xfrm>
          <a:off x="1259632" y="3406775"/>
          <a:ext cx="364212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公式" r:id="rId15" imgW="1688760" imgH="203040" progId="Equation.3">
                  <p:embed/>
                </p:oleObj>
              </mc:Choice>
              <mc:Fallback>
                <p:oleObj name="公式" r:id="rId15" imgW="1688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406775"/>
                        <a:ext cx="364212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4770"/>
              </p:ext>
            </p:extLst>
          </p:nvPr>
        </p:nvGraphicFramePr>
        <p:xfrm>
          <a:off x="1331640" y="4277255"/>
          <a:ext cx="2575016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name="公式" r:id="rId17" imgW="1447560" imgH="444240" progId="Equation.3">
                  <p:embed/>
                </p:oleObj>
              </mc:Choice>
              <mc:Fallback>
                <p:oleObj name="公式" r:id="rId17" imgW="1447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277255"/>
                        <a:ext cx="2575016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149025"/>
              </p:ext>
            </p:extLst>
          </p:nvPr>
        </p:nvGraphicFramePr>
        <p:xfrm>
          <a:off x="1259632" y="5229200"/>
          <a:ext cx="3027487" cy="3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公式" r:id="rId19" imgW="1739880" imgH="203040" progId="Equation.3">
                  <p:embed/>
                </p:oleObj>
              </mc:Choice>
              <mc:Fallback>
                <p:oleObj name="公式" r:id="rId19" imgW="1739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229200"/>
                        <a:ext cx="3027487" cy="3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66957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nimBg="1"/>
      <p:bldP spid="5019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914400" y="9906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偶延拓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: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11044"/>
              </p:ext>
            </p:extLst>
          </p:nvPr>
        </p:nvGraphicFramePr>
        <p:xfrm>
          <a:off x="941035" y="2127250"/>
          <a:ext cx="363096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公式" r:id="rId3" imgW="2273040" imgH="457200" progId="Equation.3">
                  <p:embed/>
                </p:oleObj>
              </mc:Choice>
              <mc:Fallback>
                <p:oleObj name="公式" r:id="rId3" imgW="22730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035" y="2127250"/>
                        <a:ext cx="363096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645457"/>
              </p:ext>
            </p:extLst>
          </p:nvPr>
        </p:nvGraphicFramePr>
        <p:xfrm>
          <a:off x="939717" y="3573016"/>
          <a:ext cx="3920315" cy="471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公式" r:id="rId5" imgW="1688760" imgH="203040" progId="Equation.3">
                  <p:embed/>
                </p:oleObj>
              </mc:Choice>
              <mc:Fallback>
                <p:oleObj name="公式" r:id="rId5" imgW="1688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717" y="3573016"/>
                        <a:ext cx="3920315" cy="471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16122"/>
              </p:ext>
            </p:extLst>
          </p:nvPr>
        </p:nvGraphicFramePr>
        <p:xfrm>
          <a:off x="914400" y="4293096"/>
          <a:ext cx="29654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5" name="公式" r:id="rId7" imgW="1803240" imgH="444240" progId="Equation.3">
                  <p:embed/>
                </p:oleObj>
              </mc:Choice>
              <mc:Fallback>
                <p:oleObj name="公式" r:id="rId7" imgW="1803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293096"/>
                        <a:ext cx="29654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208" name="AutoShape 8"/>
          <p:cNvCxnSpPr>
            <a:cxnSpLocks noChangeShapeType="1"/>
          </p:cNvCxnSpPr>
          <p:nvPr/>
        </p:nvCxnSpPr>
        <p:spPr bwMode="auto">
          <a:xfrm rot="5400000" flipH="1">
            <a:off x="6153150" y="2381250"/>
            <a:ext cx="914400" cy="8763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6172200" y="2438400"/>
            <a:ext cx="0" cy="990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5922963" y="1778000"/>
            <a:ext cx="2590800" cy="1955800"/>
            <a:chOff x="3696" y="1600"/>
            <a:chExt cx="1632" cy="1232"/>
          </a:xfrm>
        </p:grpSpPr>
        <p:sp>
          <p:nvSpPr>
            <p:cNvPr id="51211" name="Line 11"/>
            <p:cNvSpPr>
              <a:spLocks noChangeShapeType="1"/>
            </p:cNvSpPr>
            <p:nvPr/>
          </p:nvSpPr>
          <p:spPr bwMode="auto">
            <a:xfrm>
              <a:off x="3744" y="2657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2" name="Line 12"/>
            <p:cNvSpPr>
              <a:spLocks noChangeShapeType="1"/>
            </p:cNvSpPr>
            <p:nvPr/>
          </p:nvSpPr>
          <p:spPr bwMode="auto">
            <a:xfrm flipV="1">
              <a:off x="4404" y="1728"/>
              <a:ext cx="0" cy="1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51213" name="AutoShape 13"/>
            <p:cNvCxnSpPr>
              <a:cxnSpLocks noChangeShapeType="1"/>
            </p:cNvCxnSpPr>
            <p:nvPr/>
          </p:nvCxnSpPr>
          <p:spPr bwMode="auto">
            <a:xfrm rot="16200000">
              <a:off x="4391" y="1986"/>
              <a:ext cx="565" cy="54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51214" name="Object 14"/>
            <p:cNvGraphicFramePr>
              <a:graphicFrameLocks noChangeAspect="1"/>
            </p:cNvGraphicFramePr>
            <p:nvPr/>
          </p:nvGraphicFramePr>
          <p:xfrm>
            <a:off x="5184" y="2599"/>
            <a:ext cx="144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6" name="公式" r:id="rId9" imgW="266400" imgH="253800" progId="Equation.3">
                    <p:embed/>
                  </p:oleObj>
                </mc:Choice>
                <mc:Fallback>
                  <p:oleObj name="公式" r:id="rId9" imgW="266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599"/>
                          <a:ext cx="144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5" name="Object 15"/>
            <p:cNvGraphicFramePr>
              <a:graphicFrameLocks noChangeAspect="1"/>
            </p:cNvGraphicFramePr>
            <p:nvPr/>
          </p:nvGraphicFramePr>
          <p:xfrm>
            <a:off x="4336" y="1600"/>
            <a:ext cx="11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7" name="公式" r:id="rId11" imgW="266400" imgH="330120" progId="Equation.3">
                    <p:embed/>
                  </p:oleObj>
                </mc:Choice>
                <mc:Fallback>
                  <p:oleObj name="公式" r:id="rId11" imgW="2664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6" y="1600"/>
                          <a:ext cx="11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6" name="Object 16"/>
            <p:cNvGraphicFramePr>
              <a:graphicFrameLocks noChangeAspect="1"/>
            </p:cNvGraphicFramePr>
            <p:nvPr/>
          </p:nvGraphicFramePr>
          <p:xfrm>
            <a:off x="4403" y="2656"/>
            <a:ext cx="9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8" name="公式" r:id="rId13" imgW="215640" imgH="330120" progId="Equation.3">
                    <p:embed/>
                  </p:oleObj>
                </mc:Choice>
                <mc:Fallback>
                  <p:oleObj name="公式" r:id="rId13" imgW="21564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3" y="2656"/>
                          <a:ext cx="93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7" name="Line 17"/>
            <p:cNvSpPr>
              <a:spLocks noChangeShapeType="1"/>
            </p:cNvSpPr>
            <p:nvPr/>
          </p:nvSpPr>
          <p:spPr bwMode="auto">
            <a:xfrm>
              <a:off x="4944" y="2016"/>
              <a:ext cx="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218" name="Object 18"/>
            <p:cNvGraphicFramePr>
              <a:graphicFrameLocks noChangeAspect="1"/>
            </p:cNvGraphicFramePr>
            <p:nvPr/>
          </p:nvGraphicFramePr>
          <p:xfrm>
            <a:off x="4868" y="2680"/>
            <a:ext cx="140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9" name="公式" r:id="rId15" imgW="253800" imgH="241200" progId="Equation.3">
                    <p:embed/>
                  </p:oleObj>
                </mc:Choice>
                <mc:Fallback>
                  <p:oleObj name="公式" r:id="rId1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" y="2680"/>
                          <a:ext cx="140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9" name="Object 19"/>
            <p:cNvGraphicFramePr>
              <a:graphicFrameLocks noChangeAspect="1"/>
            </p:cNvGraphicFramePr>
            <p:nvPr/>
          </p:nvGraphicFramePr>
          <p:xfrm>
            <a:off x="3696" y="2678"/>
            <a:ext cx="288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0" name="公式" r:id="rId17" imgW="545760" imgH="241200" progId="Equation.3">
                    <p:embed/>
                  </p:oleObj>
                </mc:Choice>
                <mc:Fallback>
                  <p:oleObj name="公式" r:id="rId17" imgW="5457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678"/>
                          <a:ext cx="288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118521"/>
              </p:ext>
            </p:extLst>
          </p:nvPr>
        </p:nvGraphicFramePr>
        <p:xfrm>
          <a:off x="914400" y="5229200"/>
          <a:ext cx="30289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1" name="公式" r:id="rId19" imgW="1739880" imgH="203040" progId="Equation.3">
                  <p:embed/>
                </p:oleObj>
              </mc:Choice>
              <mc:Fallback>
                <p:oleObj name="公式" r:id="rId19" imgW="1739880" imgH="203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229200"/>
                        <a:ext cx="30289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59100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85084"/>
              </p:ext>
            </p:extLst>
          </p:nvPr>
        </p:nvGraphicFramePr>
        <p:xfrm>
          <a:off x="914400" y="685800"/>
          <a:ext cx="73215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Document" r:id="rId3" imgW="7369387" imgH="1188953" progId="Word.Document.8">
                  <p:embed/>
                </p:oleObj>
              </mc:Choice>
              <mc:Fallback>
                <p:oleObj name="Document" r:id="rId3" imgW="7369387" imgH="118895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732155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685800" y="183515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latin typeface="黑体" pitchFamily="2" charset="-122"/>
                <a:ea typeface="黑体" pitchFamily="2" charset="-122"/>
              </a:rPr>
              <a:t>解</a:t>
            </a:r>
            <a:endParaRPr kumimoji="1" lang="zh-CN" altLang="en-US" sz="28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295400" y="183515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chemeClr val="accent2"/>
                </a:solidFill>
                <a:latin typeface="宋体" pitchFamily="2" charset="-122"/>
              </a:rPr>
              <a:t>(1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宋体" pitchFamily="2" charset="-122"/>
              </a:rPr>
              <a:t>).</a:t>
            </a:r>
            <a:endParaRPr kumimoji="1" lang="en-US" altLang="zh-CN" sz="2400" b="1" dirty="0">
              <a:latin typeface="宋体" pitchFamily="2" charset="-122"/>
            </a:endParaRP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51443"/>
              </p:ext>
            </p:extLst>
          </p:nvPr>
        </p:nvGraphicFramePr>
        <p:xfrm>
          <a:off x="2195736" y="1919561"/>
          <a:ext cx="5183581" cy="446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公式" r:id="rId5" imgW="2361960" imgH="203040" progId="Equation.3">
                  <p:embed/>
                </p:oleObj>
              </mc:Choice>
              <mc:Fallback>
                <p:oleObj name="公式" r:id="rId5" imgW="236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919561"/>
                        <a:ext cx="5183581" cy="446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954088" y="2514600"/>
          <a:ext cx="33385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name="公式" r:id="rId7" imgW="3466800" imgH="888840" progId="Equation.3">
                  <p:embed/>
                </p:oleObj>
              </mc:Choice>
              <mc:Fallback>
                <p:oleObj name="公式" r:id="rId7" imgW="346680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514600"/>
                        <a:ext cx="333851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4383088" y="2514600"/>
          <a:ext cx="31305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公式" r:id="rId9" imgW="3251160" imgH="888840" progId="Equation.3">
                  <p:embed/>
                </p:oleObj>
              </mc:Choice>
              <mc:Fallback>
                <p:oleObj name="公式" r:id="rId9" imgW="32511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088" y="2514600"/>
                        <a:ext cx="31305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1355725" y="3429000"/>
          <a:ext cx="40243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" name="公式" r:id="rId11" imgW="4178160" imgH="888840" progId="Equation.3">
                  <p:embed/>
                </p:oleObj>
              </mc:Choice>
              <mc:Fallback>
                <p:oleObj name="公式" r:id="rId11" imgW="41781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3429000"/>
                        <a:ext cx="402431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1371600" y="4419600"/>
          <a:ext cx="4133850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" name="公式" r:id="rId13" imgW="4292280" imgH="1828800" progId="Equation.3">
                  <p:embed/>
                </p:oleObj>
              </mc:Choice>
              <mc:Fallback>
                <p:oleObj name="公式" r:id="rId13" imgW="4292280" imgH="182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419600"/>
                        <a:ext cx="4133850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50940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  <p:bldP spid="52228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2800"/>
            <a:ext cx="6781800" cy="270192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838200" y="871538"/>
          <a:ext cx="80613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公式" r:id="rId4" imgW="8369280" imgH="888840" progId="Equation.3">
                  <p:embed/>
                </p:oleObj>
              </mc:Choice>
              <mc:Fallback>
                <p:oleObj name="公式" r:id="rId4" imgW="83692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871538"/>
                        <a:ext cx="80613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7072313" y="1728788"/>
          <a:ext cx="1701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公式" r:id="rId6" imgW="1701720" imgH="406080" progId="Equation.3">
                  <p:embed/>
                </p:oleObj>
              </mc:Choice>
              <mc:Fallback>
                <p:oleObj name="公式" r:id="rId6" imgW="17017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3" y="1728788"/>
                        <a:ext cx="17018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7097713" y="2109788"/>
            <a:ext cx="1600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722313" y="2343150"/>
          <a:ext cx="828516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公式" r:id="rId8" imgW="11315520" imgH="888840" progId="Equation.3">
                  <p:embed/>
                </p:oleObj>
              </mc:Choice>
              <mc:Fallback>
                <p:oleObj name="公式" r:id="rId8" imgW="1131552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2343150"/>
                        <a:ext cx="8285162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8F4C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7086600" y="4038600"/>
          <a:ext cx="1042988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公式" r:id="rId10" imgW="1396800" imgH="406080" progId="Equation.3">
                  <p:embed/>
                </p:oleObj>
              </mc:Choice>
              <mc:Fallback>
                <p:oleObj name="公式" r:id="rId10" imgW="13968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038600"/>
                        <a:ext cx="1042988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4677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762000" y="715963"/>
            <a:ext cx="114570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chemeClr val="accent2"/>
                </a:solidFill>
                <a:latin typeface="宋体" pitchFamily="2" charset="-122"/>
              </a:rPr>
              <a:t>(2</a:t>
            </a:r>
            <a:r>
              <a:rPr kumimoji="1" lang="en-US" altLang="zh-CN" sz="2800" b="1" dirty="0" smtClean="0">
                <a:solidFill>
                  <a:schemeClr val="accent2"/>
                </a:solidFill>
                <a:latin typeface="宋体" pitchFamily="2" charset="-122"/>
              </a:rPr>
              <a:t>)</a:t>
            </a:r>
            <a:endParaRPr kumimoji="1" lang="en-US" altLang="zh-CN" sz="2800" b="1" dirty="0">
              <a:latin typeface="宋体" pitchFamily="2" charset="-122"/>
            </a:endParaRP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231739"/>
              </p:ext>
            </p:extLst>
          </p:nvPr>
        </p:nvGraphicFramePr>
        <p:xfrm>
          <a:off x="1619672" y="760248"/>
          <a:ext cx="5170798" cy="49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公式" r:id="rId3" imgW="2133360" imgH="203040" progId="Equation.3">
                  <p:embed/>
                </p:oleObj>
              </mc:Choice>
              <mc:Fallback>
                <p:oleObj name="公式" r:id="rId3" imgW="2133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760248"/>
                        <a:ext cx="5170798" cy="49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1055688" y="1319213"/>
          <a:ext cx="25431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公式" r:id="rId5" imgW="2641320" imgH="838080" progId="Equation.3">
                  <p:embed/>
                </p:oleObj>
              </mc:Choice>
              <mc:Fallback>
                <p:oleObj name="公式" r:id="rId5" imgW="2641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319213"/>
                        <a:ext cx="25431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3709988" y="1595438"/>
          <a:ext cx="10763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公式" r:id="rId7" imgW="1117440" imgH="355320" progId="Equation.3">
                  <p:embed/>
                </p:oleObj>
              </mc:Choice>
              <mc:Fallback>
                <p:oleObj name="公式" r:id="rId7" imgW="11174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1595438"/>
                        <a:ext cx="10763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990600" y="2286000"/>
          <a:ext cx="36068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公式" r:id="rId9" imgW="3746160" imgH="888840" progId="Equation.3">
                  <p:embed/>
                </p:oleObj>
              </mc:Choice>
              <mc:Fallback>
                <p:oleObj name="公式" r:id="rId9" imgW="37461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36068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447800" y="3200400"/>
          <a:ext cx="26289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公式" r:id="rId11" imgW="2730240" imgH="901440" progId="Equation.3">
                  <p:embed/>
                </p:oleObj>
              </mc:Choice>
              <mc:Fallback>
                <p:oleObj name="公式" r:id="rId11" imgW="273024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00400"/>
                        <a:ext cx="26289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4191000" y="2998788"/>
          <a:ext cx="4183063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公式" r:id="rId13" imgW="4343400" imgH="1396800" progId="Equation.3">
                  <p:embed/>
                </p:oleObj>
              </mc:Choice>
              <mc:Fallback>
                <p:oleObj name="公式" r:id="rId13" imgW="4343400" imgH="139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998788"/>
                        <a:ext cx="4183063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60438" y="4419600"/>
          <a:ext cx="749776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公式" r:id="rId15" imgW="7785000" imgH="901440" progId="Equation.3">
                  <p:embed/>
                </p:oleObj>
              </mc:Choice>
              <mc:Fallback>
                <p:oleObj name="公式" r:id="rId15" imgW="778500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419600"/>
                        <a:ext cx="7497762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10"/>
          <p:cNvGraphicFramePr>
            <a:graphicFrameLocks noChangeAspect="1"/>
          </p:cNvGraphicFramePr>
          <p:nvPr/>
        </p:nvGraphicFramePr>
        <p:xfrm>
          <a:off x="6375400" y="5538788"/>
          <a:ext cx="1701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公式" r:id="rId17" imgW="1701720" imgH="406080" progId="Equation.3">
                  <p:embed/>
                </p:oleObj>
              </mc:Choice>
              <mc:Fallback>
                <p:oleObj name="公式" r:id="rId17" imgW="17017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5538788"/>
                        <a:ext cx="17018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6448425" y="5943600"/>
            <a:ext cx="1600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6212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705600" cy="3294063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3733800" y="3478213"/>
          <a:ext cx="11430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4" name="公式" r:id="rId4" imgW="1396800" imgH="406080" progId="Equation.3">
                  <p:embed/>
                </p:oleObj>
              </mc:Choice>
              <mc:Fallback>
                <p:oleObj name="公式" r:id="rId4" imgW="13968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478213"/>
                        <a:ext cx="11430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1206500" y="919163"/>
          <a:ext cx="73406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公式" r:id="rId6" imgW="8292960" imgH="888840" progId="Equation.3">
                  <p:embed/>
                </p:oleObj>
              </mc:Choice>
              <mc:Fallback>
                <p:oleObj name="公式" r:id="rId6" imgW="82929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919163"/>
                        <a:ext cx="734060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29723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6096" y="980728"/>
            <a:ext cx="6493933" cy="3005667"/>
            <a:chOff x="770466" y="1617132"/>
            <a:chExt cx="6493933" cy="3005667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13949" r="7834" b="32325"/>
            <a:stretch/>
          </p:blipFill>
          <p:spPr bwMode="auto">
            <a:xfrm>
              <a:off x="770466" y="1617132"/>
              <a:ext cx="6493933" cy="3005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46669" y="1874497"/>
              <a:ext cx="8640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/>
                <a:t>因此</a:t>
              </a:r>
              <a:r>
                <a:rPr lang="zh-CN" altLang="en-US" dirty="0" smtClean="0"/>
                <a:t>，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5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为何傅里叶分解选择三角函数作为基函数？</a:t>
            </a:r>
            <a:endParaRPr lang="en-US" altLang="zh-CN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周期函数和非周期函数的频谱有何不同？</a:t>
            </a:r>
            <a:endParaRPr lang="en-US" altLang="zh-CN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如果一个周期函数以高频为主，另一个以低频为主，二者的频谱有何不同？</a:t>
            </a:r>
            <a:endParaRPr lang="en-US" altLang="zh-CN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方波的频谱有何特点？</a:t>
            </a:r>
            <a:endParaRPr lang="en-US" altLang="zh-CN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 smtClean="0"/>
              <a:t>语言叙述傅里叶变换的线性，乘积的性质和</a:t>
            </a:r>
            <a:r>
              <a:rPr lang="zh-CN" altLang="en-US" sz="2400" dirty="0"/>
              <a:t>帕塞瓦尔</a:t>
            </a:r>
            <a:r>
              <a:rPr lang="zh-CN" altLang="en-US" sz="2400" dirty="0" smtClean="0"/>
              <a:t>定理。</a:t>
            </a: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66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对简单信号的要求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1844824"/>
            <a:ext cx="7211144" cy="3886200"/>
          </a:xfrm>
        </p:spPr>
        <p:txBody>
          <a:bodyPr/>
          <a:lstStyle/>
          <a:p>
            <a:r>
              <a:rPr lang="zh-CN" altLang="en-US" sz="2400" dirty="0" smtClean="0">
                <a:ea typeface="宋体" pitchFamily="2" charset="-122"/>
              </a:rPr>
              <a:t>周期信号与非周期信号比，是简单信号；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>
                <a:ea typeface="宋体" pitchFamily="2" charset="-122"/>
              </a:rPr>
              <a:t>度量周期信号</a:t>
            </a:r>
            <a:r>
              <a:rPr lang="zh-CN" altLang="en-US" sz="2400" dirty="0">
                <a:ea typeface="宋体" pitchFamily="2" charset="-122"/>
              </a:rPr>
              <a:t>最基本的物理参数：频率（周期），幅度，相位。</a:t>
            </a:r>
          </a:p>
          <a:p>
            <a:r>
              <a:rPr lang="zh-CN" altLang="en-US" sz="2400" dirty="0">
                <a:ea typeface="宋体" pitchFamily="2" charset="-122"/>
              </a:rPr>
              <a:t>因此，希望简单信号在以上几个参数是简单的</a:t>
            </a:r>
            <a:r>
              <a:rPr lang="en-US" altLang="zh-CN" sz="2400" dirty="0">
                <a:ea typeface="宋体" pitchFamily="2" charset="-122"/>
              </a:rPr>
              <a:t>——</a:t>
            </a:r>
            <a:r>
              <a:rPr lang="zh-CN" altLang="en-US" sz="2400" dirty="0">
                <a:ea typeface="宋体" pitchFamily="2" charset="-122"/>
              </a:rPr>
              <a:t>固定不变。</a:t>
            </a:r>
          </a:p>
          <a:p>
            <a:r>
              <a:rPr lang="zh-CN" altLang="en-US" sz="2400" dirty="0">
                <a:ea typeface="宋体" pitchFamily="2" charset="-122"/>
              </a:rPr>
              <a:t>简单信号应该具有好的数学性质，如，连续性，可导性等。</a:t>
            </a:r>
          </a:p>
          <a:p>
            <a:r>
              <a:rPr lang="zh-CN" altLang="en-US" sz="2400" dirty="0">
                <a:ea typeface="宋体" pitchFamily="2" charset="-122"/>
              </a:rPr>
              <a:t>简单信号应该具有好的现实物理意义。</a:t>
            </a:r>
          </a:p>
        </p:txBody>
      </p:sp>
    </p:spTree>
    <p:extLst>
      <p:ext uri="{BB962C8B-B14F-4D97-AF65-F5344CB8AC3E}">
        <p14:creationId xmlns:p14="http://schemas.microsoft.com/office/powerpoint/2010/main" val="41012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函数乘积的积分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1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143000"/>
          </a:xfrm>
          <a:solidFill>
            <a:schemeClr val="bg1"/>
          </a:solidFill>
          <a:ln/>
        </p:spPr>
        <p:txBody>
          <a:bodyPr/>
          <a:lstStyle/>
          <a:p>
            <a:r>
              <a:rPr lang="zh-CN" altLang="en-US">
                <a:ea typeface="宋体" pitchFamily="2" charset="-122"/>
              </a:rPr>
              <a:t>函数乘积的积分的含义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229600" cy="43926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100" dirty="0">
                <a:ea typeface="宋体" pitchFamily="2" charset="-122"/>
              </a:rPr>
              <a:t>两向量内积定义为：</a:t>
            </a:r>
          </a:p>
          <a:p>
            <a:pPr>
              <a:lnSpc>
                <a:spcPct val="80000"/>
              </a:lnSpc>
            </a:pPr>
            <a:endParaRPr lang="zh-CN" altLang="en-US" sz="21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endParaRPr lang="zh-CN" altLang="en-US" sz="2100" dirty="0">
              <a:ea typeface="宋体" pitchFamily="2" charset="-122"/>
            </a:endParaRPr>
          </a:p>
          <a:p>
            <a:pPr>
              <a:spcAft>
                <a:spcPct val="10000"/>
              </a:spcAft>
            </a:pPr>
            <a:r>
              <a:rPr lang="zh-CN" altLang="en-US" sz="2100" dirty="0">
                <a:ea typeface="宋体" pitchFamily="2" charset="-122"/>
              </a:rPr>
              <a:t>当除去两向量各自的长度以后</a:t>
            </a:r>
            <a:r>
              <a:rPr lang="zh-CN" altLang="en-US" sz="2100" dirty="0" smtClean="0">
                <a:ea typeface="宋体" pitchFamily="2" charset="-122"/>
              </a:rPr>
              <a:t>，内积的</a:t>
            </a:r>
            <a:r>
              <a:rPr lang="zh-CN" altLang="en-US" sz="2100" dirty="0">
                <a:ea typeface="宋体" pitchFamily="2" charset="-122"/>
              </a:rPr>
              <a:t>值</a:t>
            </a:r>
            <a:r>
              <a:rPr lang="en-US" altLang="zh-CN" sz="2100" dirty="0">
                <a:ea typeface="宋体" pitchFamily="2" charset="-122"/>
              </a:rPr>
              <a:t>=</a:t>
            </a:r>
            <a:r>
              <a:rPr lang="en-US" altLang="zh-CN" sz="2100" dirty="0" err="1">
                <a:ea typeface="宋体" pitchFamily="2" charset="-122"/>
              </a:rPr>
              <a:t>cos</a:t>
            </a:r>
            <a:r>
              <a:rPr lang="el-GR" altLang="zh-CN" sz="2100" dirty="0">
                <a:latin typeface="Times New Roman" pitchFamily="18" charset="0"/>
                <a:ea typeface="宋体" pitchFamily="2" charset="-122"/>
              </a:rPr>
              <a:t>α</a:t>
            </a:r>
            <a:r>
              <a:rPr lang="zh-CN" altLang="en-US" sz="2100" dirty="0">
                <a:ea typeface="宋体" pitchFamily="2" charset="-122"/>
              </a:rPr>
              <a:t>，其含义：两个向量间夹角的余弦，该值越大，夹角越小</a:t>
            </a:r>
            <a:r>
              <a:rPr lang="zh-CN" altLang="en-US" sz="2100" dirty="0" smtClean="0">
                <a:ea typeface="宋体" pitchFamily="2" charset="-122"/>
              </a:rPr>
              <a:t>，即越是</a:t>
            </a:r>
            <a:r>
              <a:rPr lang="zh-CN" altLang="en-US" sz="2100" dirty="0">
                <a:ea typeface="宋体" pitchFamily="2" charset="-122"/>
              </a:rPr>
              <a:t>同</a:t>
            </a:r>
            <a:r>
              <a:rPr lang="zh-CN" altLang="en-US" sz="2100" dirty="0" smtClean="0">
                <a:ea typeface="宋体" pitchFamily="2" charset="-122"/>
              </a:rPr>
              <a:t>向，越相似</a:t>
            </a:r>
            <a:endParaRPr lang="zh-CN" altLang="en-US" sz="2100" dirty="0">
              <a:ea typeface="宋体" pitchFamily="2" charset="-122"/>
            </a:endParaRPr>
          </a:p>
          <a:p>
            <a:pPr>
              <a:spcAft>
                <a:spcPct val="10000"/>
              </a:spcAft>
            </a:pPr>
            <a:r>
              <a:rPr lang="zh-CN" altLang="en-US" sz="2100" dirty="0">
                <a:ea typeface="宋体" pitchFamily="2" charset="-122"/>
              </a:rPr>
              <a:t>多维向量的内积：</a:t>
            </a:r>
          </a:p>
          <a:p>
            <a:pPr lvl="1">
              <a:spcAft>
                <a:spcPct val="10000"/>
              </a:spcAft>
              <a:buFontTx/>
              <a:buNone/>
            </a:pPr>
            <a:r>
              <a:rPr lang="zh-CN" altLang="en-US" sz="2000" dirty="0">
                <a:ea typeface="宋体" pitchFamily="2" charset="-122"/>
              </a:rPr>
              <a:t>矢量</a:t>
            </a:r>
            <a:r>
              <a:rPr lang="en-US" altLang="zh-CN" sz="2000" dirty="0">
                <a:ea typeface="宋体" pitchFamily="2" charset="-122"/>
              </a:rPr>
              <a:t>A=[a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,a</a:t>
            </a:r>
            <a:r>
              <a:rPr lang="en-US" altLang="zh-CN" sz="2000" baseline="-25000" dirty="0">
                <a:ea typeface="宋体" pitchFamily="2" charset="-122"/>
              </a:rPr>
              <a:t>2</a:t>
            </a:r>
            <a:r>
              <a:rPr lang="en-US" altLang="zh-CN" sz="2000" dirty="0">
                <a:ea typeface="宋体" pitchFamily="2" charset="-122"/>
              </a:rPr>
              <a:t>,...a</a:t>
            </a:r>
            <a:r>
              <a:rPr lang="en-US" altLang="zh-CN" sz="2000" baseline="-25000" dirty="0">
                <a:ea typeface="宋体" pitchFamily="2" charset="-122"/>
              </a:rPr>
              <a:t>n</a:t>
            </a:r>
            <a:r>
              <a:rPr lang="en-US" altLang="zh-CN" sz="2000" dirty="0">
                <a:ea typeface="宋体" pitchFamily="2" charset="-122"/>
              </a:rPr>
              <a:t>]</a:t>
            </a:r>
            <a:r>
              <a:rPr lang="zh-CN" altLang="en-US" sz="2000" dirty="0">
                <a:ea typeface="宋体" pitchFamily="2" charset="-122"/>
              </a:rPr>
              <a:t>，</a:t>
            </a:r>
            <a:r>
              <a:rPr lang="en-US" altLang="zh-CN" sz="2000" dirty="0">
                <a:ea typeface="宋体" pitchFamily="2" charset="-122"/>
              </a:rPr>
              <a:t>B=[b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,b</a:t>
            </a:r>
            <a:r>
              <a:rPr lang="en-US" altLang="zh-CN" sz="2000" baseline="-25000" dirty="0">
                <a:ea typeface="宋体" pitchFamily="2" charset="-122"/>
              </a:rPr>
              <a:t>2</a:t>
            </a:r>
            <a:r>
              <a:rPr lang="en-US" altLang="zh-CN" sz="2000" dirty="0">
                <a:ea typeface="宋体" pitchFamily="2" charset="-122"/>
              </a:rPr>
              <a:t>,...</a:t>
            </a:r>
            <a:r>
              <a:rPr lang="en-US" altLang="zh-CN" sz="2000" dirty="0" err="1">
                <a:ea typeface="宋体" pitchFamily="2" charset="-122"/>
              </a:rPr>
              <a:t>b</a:t>
            </a:r>
            <a:r>
              <a:rPr lang="en-US" altLang="zh-CN" sz="2000" baseline="-25000" dirty="0" err="1">
                <a:ea typeface="宋体" pitchFamily="2" charset="-122"/>
              </a:rPr>
              <a:t>n</a:t>
            </a:r>
            <a:r>
              <a:rPr lang="en-US" altLang="zh-CN" sz="2000" dirty="0">
                <a:ea typeface="宋体" pitchFamily="2" charset="-122"/>
              </a:rPr>
              <a:t>] </a:t>
            </a:r>
            <a:r>
              <a:rPr lang="zh-CN" altLang="en-US" sz="2000" dirty="0">
                <a:ea typeface="宋体" pitchFamily="2" charset="-122"/>
              </a:rPr>
              <a:t>，其内积为</a:t>
            </a:r>
            <a:r>
              <a:rPr lang="en-US" altLang="zh-CN" sz="2000" dirty="0">
                <a:ea typeface="宋体" pitchFamily="2" charset="-122"/>
              </a:rPr>
              <a:t>:</a:t>
            </a:r>
            <a:r>
              <a:rPr lang="zh-CN" altLang="en-US" sz="2000" dirty="0">
                <a:ea typeface="宋体" pitchFamily="2" charset="-122"/>
              </a:rPr>
              <a:t>　</a:t>
            </a:r>
            <a:r>
              <a:rPr lang="en-US" altLang="zh-CN" sz="2000" dirty="0">
                <a:ea typeface="宋体" pitchFamily="2" charset="-122"/>
              </a:rPr>
              <a:t>A·B</a:t>
            </a:r>
            <a:r>
              <a:rPr lang="zh-CN" altLang="en-US" sz="2000" dirty="0">
                <a:ea typeface="宋体" pitchFamily="2" charset="-122"/>
              </a:rPr>
              <a:t>＝ ∑ </a:t>
            </a:r>
            <a:r>
              <a:rPr lang="en-US" altLang="zh-CN" sz="2000" dirty="0" err="1">
                <a:ea typeface="宋体" pitchFamily="2" charset="-122"/>
              </a:rPr>
              <a:t>a</a:t>
            </a:r>
            <a:r>
              <a:rPr lang="en-US" altLang="zh-CN" sz="2000" baseline="-25000" dirty="0" err="1">
                <a:ea typeface="宋体" pitchFamily="2" charset="-122"/>
              </a:rPr>
              <a:t>n</a:t>
            </a:r>
            <a:r>
              <a:rPr lang="en-US" altLang="zh-CN" sz="2000" dirty="0" err="1">
                <a:ea typeface="宋体" pitchFamily="2" charset="-122"/>
              </a:rPr>
              <a:t>×b</a:t>
            </a:r>
            <a:r>
              <a:rPr lang="en-US" altLang="zh-CN" sz="2000" baseline="-25000" dirty="0" err="1">
                <a:ea typeface="宋体" pitchFamily="2" charset="-122"/>
              </a:rPr>
              <a:t>n</a:t>
            </a:r>
            <a:r>
              <a:rPr lang="zh-CN" altLang="en-US" sz="2000" dirty="0">
                <a:ea typeface="宋体" pitchFamily="2" charset="-122"/>
              </a:rPr>
              <a:t>　</a:t>
            </a:r>
          </a:p>
          <a:p>
            <a:pPr>
              <a:spcAft>
                <a:spcPct val="10000"/>
              </a:spcAft>
            </a:pPr>
            <a:r>
              <a:rPr lang="zh-CN" altLang="en-US" sz="2100" dirty="0">
                <a:ea typeface="宋体" pitchFamily="2" charset="-122"/>
              </a:rPr>
              <a:t>内积的几何意义：两个向量之间的同向程度</a:t>
            </a:r>
            <a:r>
              <a:rPr lang="en-US" altLang="zh-CN" sz="2100" dirty="0">
                <a:ea typeface="宋体" pitchFamily="2" charset="-122"/>
              </a:rPr>
              <a:t>——</a:t>
            </a:r>
            <a:r>
              <a:rPr lang="zh-CN" altLang="en-US" sz="2100" dirty="0">
                <a:ea typeface="宋体" pitchFamily="2" charset="-122"/>
              </a:rPr>
              <a:t>相似程度</a:t>
            </a:r>
            <a:r>
              <a:rPr lang="zh-CN" altLang="en-US" sz="2100" dirty="0" smtClean="0">
                <a:ea typeface="宋体" pitchFamily="2" charset="-122"/>
              </a:rPr>
              <a:t>。</a:t>
            </a:r>
            <a:endParaRPr lang="zh-CN" altLang="en-US" sz="2100" dirty="0">
              <a:ea typeface="宋体" pitchFamily="2" charset="-122"/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78864" name="Rectangle 16"/>
          <p:cNvSpPr>
            <a:spLocks noChangeArrowheads="1"/>
          </p:cNvSpPr>
          <p:nvPr/>
        </p:nvSpPr>
        <p:spPr bwMode="auto">
          <a:xfrm>
            <a:off x="900113" y="620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graphicFrame>
        <p:nvGraphicFramePr>
          <p:cNvPr id="7886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687065"/>
              </p:ext>
            </p:extLst>
          </p:nvPr>
        </p:nvGraphicFramePr>
        <p:xfrm>
          <a:off x="3347864" y="1412776"/>
          <a:ext cx="496887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3" imgW="3022600" imgH="685800" progId="Equation.DSMT4">
                  <p:embed/>
                </p:oleObj>
              </mc:Choice>
              <mc:Fallback>
                <p:oleObj name="Equation" r:id="rId3" imgW="3022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412776"/>
                        <a:ext cx="4968875" cy="1311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53136"/>
            <a:ext cx="19335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2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向量与投影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4941168"/>
            <a:ext cx="8229600" cy="1296120"/>
          </a:xfrm>
        </p:spPr>
        <p:txBody>
          <a:bodyPr>
            <a:normAutofit/>
          </a:bodyPr>
          <a:lstStyle/>
          <a:p>
            <a:pPr>
              <a:spcAft>
                <a:spcPct val="20000"/>
              </a:spcAft>
            </a:pPr>
            <a:r>
              <a:rPr lang="zh-CN" altLang="en-US" sz="2400" dirty="0" smtClean="0">
                <a:ea typeface="宋体" pitchFamily="2" charset="-122"/>
              </a:rPr>
              <a:t>一</a:t>
            </a:r>
            <a:r>
              <a:rPr lang="zh-CN" altLang="en-US" sz="2400" dirty="0">
                <a:ea typeface="宋体" pitchFamily="2" charset="-122"/>
              </a:rPr>
              <a:t>个向量</a:t>
            </a:r>
            <a:r>
              <a:rPr lang="zh-CN" altLang="en-US" sz="2400" dirty="0" smtClean="0">
                <a:ea typeface="宋体" pitchFamily="2" charset="-122"/>
              </a:rPr>
              <a:t>可以分解为</a:t>
            </a:r>
            <a:r>
              <a:rPr lang="zh-CN" altLang="en-US" sz="2400" dirty="0">
                <a:ea typeface="宋体" pitchFamily="2" charset="-122"/>
              </a:rPr>
              <a:t>另外两个向量的和，分解系数即为原向量在基向量上的投影，即基向量对原向量</a:t>
            </a:r>
            <a:r>
              <a:rPr lang="zh-CN" altLang="en-US" sz="2400" dirty="0" smtClean="0">
                <a:ea typeface="宋体" pitchFamily="2" charset="-122"/>
              </a:rPr>
              <a:t>的‘支持’，或者</a:t>
            </a:r>
            <a:r>
              <a:rPr lang="zh-CN" altLang="en-US" sz="2400" dirty="0" smtClean="0">
                <a:ea typeface="宋体" pitchFamily="2" charset="-122"/>
              </a:rPr>
              <a:t>说是该向量在</a:t>
            </a:r>
            <a:r>
              <a:rPr lang="zh-CN" altLang="en-US" sz="2400" dirty="0" smtClean="0">
                <a:ea typeface="宋体" pitchFamily="2" charset="-122"/>
              </a:rPr>
              <a:t>基</a:t>
            </a:r>
            <a:r>
              <a:rPr lang="zh-CN" altLang="en-US" sz="2400" dirty="0" smtClean="0">
                <a:ea typeface="宋体" pitchFamily="2" charset="-122"/>
              </a:rPr>
              <a:t>向量</a:t>
            </a:r>
            <a:r>
              <a:rPr lang="zh-CN" altLang="en-US" sz="2400" dirty="0" smtClean="0">
                <a:ea typeface="宋体" pitchFamily="2" charset="-122"/>
              </a:rPr>
              <a:t>上的成分。</a:t>
            </a: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123929" name="Rectangle 2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sp>
        <p:nvSpPr>
          <p:cNvPr id="123949" name="Rectangle 4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800">
              <a:solidFill>
                <a:srgbClr val="3A566E"/>
              </a:solidFill>
              <a:ea typeface="宋体" pitchFamily="2" charset="-122"/>
            </a:endParaRPr>
          </a:p>
        </p:txBody>
      </p:sp>
      <p:pic>
        <p:nvPicPr>
          <p:cNvPr id="4218" name="Picture 1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93" y="1196752"/>
            <a:ext cx="2016224" cy="141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7904" y="130377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</a:t>
            </a:r>
            <a:r>
              <a:rPr lang="zh-CN" altLang="en-US" sz="2400" dirty="0" smtClean="0"/>
              <a:t>向量与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向量的内积</a:t>
            </a:r>
            <a:r>
              <a:rPr lang="zh-CN" altLang="en-US" sz="2400" dirty="0" smtClean="0"/>
              <a:t>，是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向量在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向量上的投影的长度；</a:t>
            </a:r>
            <a:endParaRPr lang="en-US" altLang="zh-CN" sz="2400" dirty="0" smtClean="0"/>
          </a:p>
          <a:p>
            <a:r>
              <a:rPr lang="zh-CN" altLang="en-US" sz="2400" dirty="0"/>
              <a:t>或者</a:t>
            </a:r>
            <a:r>
              <a:rPr lang="zh-CN" altLang="en-US" sz="2400" dirty="0" smtClean="0"/>
              <a:t>说，是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向量对</a:t>
            </a:r>
            <a:r>
              <a:rPr lang="en-US" altLang="zh-CN" sz="2400" dirty="0"/>
              <a:t>a</a:t>
            </a:r>
            <a:r>
              <a:rPr lang="zh-CN" altLang="en-US" sz="2400" dirty="0" smtClean="0"/>
              <a:t>向量</a:t>
            </a:r>
            <a:r>
              <a:rPr lang="zh-CN" altLang="en-US" sz="2400" dirty="0" smtClean="0"/>
              <a:t>的最大支持</a:t>
            </a:r>
            <a:endParaRPr lang="zh-CN" altLang="en-US" sz="2400" dirty="0"/>
          </a:p>
        </p:txBody>
      </p:sp>
      <p:grpSp>
        <p:nvGrpSpPr>
          <p:cNvPr id="22" name="Group 39"/>
          <p:cNvGrpSpPr>
            <a:grpSpLocks/>
          </p:cNvGrpSpPr>
          <p:nvPr/>
        </p:nvGrpSpPr>
        <p:grpSpPr bwMode="auto">
          <a:xfrm>
            <a:off x="539552" y="2708920"/>
            <a:ext cx="7654139" cy="1512168"/>
            <a:chOff x="0" y="935"/>
            <a:chExt cx="5760" cy="1762"/>
          </a:xfrm>
        </p:grpSpPr>
        <p:grpSp>
          <p:nvGrpSpPr>
            <p:cNvPr id="23" name="Group 38"/>
            <p:cNvGrpSpPr>
              <a:grpSpLocks/>
            </p:cNvGrpSpPr>
            <p:nvPr/>
          </p:nvGrpSpPr>
          <p:grpSpPr bwMode="auto">
            <a:xfrm>
              <a:off x="0" y="935"/>
              <a:ext cx="5760" cy="1762"/>
              <a:chOff x="0" y="935"/>
              <a:chExt cx="5760" cy="1762"/>
            </a:xfrm>
          </p:grpSpPr>
          <p:grpSp>
            <p:nvGrpSpPr>
              <p:cNvPr id="27" name="Group 37"/>
              <p:cNvGrpSpPr>
                <a:grpSpLocks/>
              </p:cNvGrpSpPr>
              <p:nvPr/>
            </p:nvGrpSpPr>
            <p:grpSpPr bwMode="auto">
              <a:xfrm>
                <a:off x="0" y="935"/>
                <a:ext cx="5760" cy="1762"/>
                <a:chOff x="0" y="935"/>
                <a:chExt cx="5760" cy="1762"/>
              </a:xfrm>
            </p:grpSpPr>
            <p:pic>
              <p:nvPicPr>
                <p:cNvPr id="31" name="Picture 9" descr="Vector Projecti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" y="935"/>
                  <a:ext cx="3266" cy="1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aphicFrame>
              <p:nvGraphicFramePr>
                <p:cNvPr id="32" name="Object 19"/>
                <p:cNvGraphicFramePr>
                  <a:graphicFrameLocks noChangeAspect="1"/>
                </p:cNvGraphicFramePr>
                <p:nvPr/>
              </p:nvGraphicFramePr>
              <p:xfrm>
                <a:off x="1066" y="2411"/>
                <a:ext cx="1270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96" name="Equation" r:id="rId5" imgW="863225" imgH="253890" progId="Equation.DSMT4">
                        <p:embed/>
                      </p:oleObj>
                    </mc:Choice>
                    <mc:Fallback>
                      <p:oleObj name="Equation" r:id="rId5" imgW="863225" imgH="25389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" y="2411"/>
                              <a:ext cx="1270" cy="286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33" name="Picture 26" descr="图片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295" y="1842"/>
                  <a:ext cx="907" cy="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2079"/>
                  <a:ext cx="5760" cy="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aphicFrame>
            <p:nvGraphicFramePr>
              <p:cNvPr id="28" name="Object 14"/>
              <p:cNvGraphicFramePr>
                <a:graphicFrameLocks noChangeAspect="1"/>
              </p:cNvGraphicFramePr>
              <p:nvPr/>
            </p:nvGraphicFramePr>
            <p:xfrm>
              <a:off x="1066" y="2024"/>
              <a:ext cx="140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97" name="Equation" r:id="rId8" imgW="126725" imgH="177415" progId="Equation.DSMT4">
                      <p:embed/>
                    </p:oleObj>
                  </mc:Choice>
                  <mc:Fallback>
                    <p:oleObj name="Equation" r:id="rId8" imgW="126725" imgH="17741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6" y="2024"/>
                            <a:ext cx="140" cy="2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Freeform 16"/>
              <p:cNvSpPr>
                <a:spLocks/>
              </p:cNvSpPr>
              <p:nvPr/>
            </p:nvSpPr>
            <p:spPr bwMode="auto">
              <a:xfrm>
                <a:off x="1020" y="2024"/>
                <a:ext cx="363" cy="139"/>
              </a:xfrm>
              <a:custGeom>
                <a:avLst/>
                <a:gdLst>
                  <a:gd name="T0" fmla="*/ 0 w 363"/>
                  <a:gd name="T1" fmla="*/ 3 h 139"/>
                  <a:gd name="T2" fmla="*/ 116 w 363"/>
                  <a:gd name="T3" fmla="*/ 0 h 139"/>
                  <a:gd name="T4" fmla="*/ 204 w 363"/>
                  <a:gd name="T5" fmla="*/ 16 h 139"/>
                  <a:gd name="T6" fmla="*/ 292 w 363"/>
                  <a:gd name="T7" fmla="*/ 72 h 139"/>
                  <a:gd name="T8" fmla="*/ 363 w 363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3" h="139">
                    <a:moveTo>
                      <a:pt x="0" y="3"/>
                    </a:moveTo>
                    <a:lnTo>
                      <a:pt x="116" y="0"/>
                    </a:lnTo>
                    <a:lnTo>
                      <a:pt x="204" y="16"/>
                    </a:lnTo>
                    <a:lnTo>
                      <a:pt x="292" y="72"/>
                    </a:lnTo>
                    <a:lnTo>
                      <a:pt x="363" y="139"/>
                    </a:ln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0" y="2079"/>
                <a:ext cx="5760" cy="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3379" y="1117"/>
            <a:ext cx="1382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8" name="Equation" r:id="rId10" imgW="711000" imgH="241200" progId="Equation.DSMT4">
                    <p:embed/>
                  </p:oleObj>
                </mc:Choice>
                <mc:Fallback>
                  <p:oleObj name="Equation" r:id="rId10" imgW="7110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1117"/>
                          <a:ext cx="1382" cy="4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7"/>
            <p:cNvGraphicFramePr>
              <a:graphicFrameLocks noChangeAspect="1"/>
            </p:cNvGraphicFramePr>
            <p:nvPr/>
          </p:nvGraphicFramePr>
          <p:xfrm>
            <a:off x="3470" y="1797"/>
            <a:ext cx="122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9" name="Equation" r:id="rId12" imgW="888614" imgH="253890" progId="Equation.DSMT4">
                    <p:embed/>
                  </p:oleObj>
                </mc:Choice>
                <mc:Fallback>
                  <p:oleObj name="Equation" r:id="rId12" imgW="888614" imgH="25389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797"/>
                          <a:ext cx="1225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5"/>
            <p:cNvGraphicFramePr>
              <a:graphicFrameLocks noChangeAspect="1"/>
            </p:cNvGraphicFramePr>
            <p:nvPr/>
          </p:nvGraphicFramePr>
          <p:xfrm>
            <a:off x="3470" y="1570"/>
            <a:ext cx="113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" name="Equation" r:id="rId14" imgW="875920" imgH="253890" progId="Equation.DSMT4">
                    <p:embed/>
                  </p:oleObj>
                </mc:Choice>
                <mc:Fallback>
                  <p:oleObj name="Equation" r:id="rId14" imgW="875920" imgH="25389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570"/>
                          <a:ext cx="1134" cy="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61692" y="4293096"/>
                <a:ext cx="53705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sz="2000" b="1" i="1" smtClean="0">
                              <a:latin typeface="Cambria Math"/>
                            </a:rPr>
                            <m:t>𝜶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000" b="0" i="1" baseline="-25000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000" b="0" i="1" baseline="-25000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𝜑</m:t>
                              </m:r>
                            </m:e>
                          </m:func>
                          <m:r>
                            <a:rPr lang="en-US" altLang="zh-CN" sz="2000" b="0" i="1" smtClean="0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+(0,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  <m:func>
                        <m:func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92" y="4293096"/>
                <a:ext cx="5370548" cy="400110"/>
              </a:xfrm>
              <a:prstGeom prst="rect">
                <a:avLst/>
              </a:prstGeom>
              <a:blipFill rotWithShape="1">
                <a:blip r:embed="rId1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8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函数的乘积的积分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400" dirty="0" smtClean="0"/>
                  <a:t>两个函数的乘积的积分，可以是向量内积在无穷维空间上的扩展。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即，图中的 采样点无限加密集的极限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b="0" dirty="0" smtClean="0"/>
                  <a:t>离散形式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baseline="-25000" smtClean="0">
                        <a:latin typeface="Cambria Math"/>
                      </a:rPr>
                      <m:t>1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baseline="-25000" smtClean="0">
                        <a:latin typeface="Cambria Math"/>
                      </a:rPr>
                      <m:t>1</m:t>
                    </m:r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baseline="-25000" smtClean="0">
                        <a:latin typeface="Cambria Math"/>
                      </a:rPr>
                      <m:t>2</m:t>
                    </m:r>
                    <m:r>
                      <a:rPr lang="en-US" altLang="zh-CN" sz="2400" b="0" i="1" smtClean="0">
                        <a:latin typeface="Cambria Math"/>
                      </a:rPr>
                      <m:t>𝑦</m:t>
                    </m:r>
                    <m:r>
                      <a:rPr lang="en-US" altLang="zh-CN" sz="2400" b="0" i="1" baseline="-25000" smtClean="0">
                        <a:latin typeface="Cambria Math"/>
                      </a:rPr>
                      <m:t>2</m:t>
                    </m:r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endParaRPr lang="en-US" altLang="zh-CN" sz="2400" b="0" dirty="0" smtClean="0">
                  <a:ea typeface="Cambria Math"/>
                </a:endParaRPr>
              </a:p>
              <a:p>
                <a:r>
                  <a:rPr lang="zh-CN" altLang="en-US" sz="2400" b="0" dirty="0" smtClean="0">
                    <a:ea typeface="Cambria Math"/>
                  </a:rPr>
                  <a:t>连续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  <a:ea typeface="Cambria Math"/>
                      </a:rPr>
                      <m:t>形式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𝑑𝑡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/>
                                    <a:ea typeface="Cambria Math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∆→0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b="0" i="1" baseline="-25000" smtClean="0">
                                            <a:latin typeface="Cambria Math"/>
                                            <a:ea typeface="Cambria Math"/>
                                          </a:rPr>
                                          <m:t>𝑡𝑖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b="0" i="1" baseline="-25000" smtClean="0">
                                            <a:latin typeface="Cambria Math"/>
                                            <a:ea typeface="Cambria Math"/>
                                          </a:rPr>
                                          <m:t>𝑡𝑖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/>
                            </m:sSup>
                          </m:e>
                        </m:func>
                      </m:e>
                    </m:nary>
                  </m:oMath>
                </a14:m>
                <a:endParaRPr lang="en-US" altLang="zh-CN" sz="2400" b="0" dirty="0" smtClean="0">
                  <a:ea typeface="Cambria Math"/>
                </a:endParaRPr>
              </a:p>
              <a:p>
                <a:r>
                  <a:rPr lang="zh-CN" altLang="en-US" sz="2400" dirty="0" smtClean="0">
                    <a:ea typeface="Cambria Math"/>
                  </a:rPr>
                  <a:t>因此，函数乘积的积分的含义就是两个函数的内积，即，一个函数在另一个函数上</a:t>
                </a:r>
                <a:r>
                  <a:rPr lang="zh-CN" altLang="en-US" sz="2400" dirty="0" smtClean="0">
                    <a:ea typeface="Cambria Math"/>
                  </a:rPr>
                  <a:t>的投影</a:t>
                </a:r>
                <a:endParaRPr lang="en-US" altLang="zh-CN" sz="2400" b="0" dirty="0" smtClean="0">
                  <a:ea typeface="Cambria Math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823" r="-74" b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4" r="16309" b="67445"/>
          <a:stretch/>
        </p:blipFill>
        <p:spPr bwMode="auto">
          <a:xfrm>
            <a:off x="3131840" y="2891243"/>
            <a:ext cx="3149601" cy="1401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0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613"/>
            <a:ext cx="8424863" cy="590550"/>
          </a:xfrm>
        </p:spPr>
        <p:txBody>
          <a:bodyPr>
            <a:normAutofit fontScale="90000"/>
          </a:bodyPr>
          <a:lstStyle/>
          <a:p>
            <a:r>
              <a:rPr lang="zh-CN" altLang="en-US" sz="4400" dirty="0" smtClean="0">
                <a:latin typeface="黑体" pitchFamily="2" charset="-122"/>
              </a:rPr>
              <a:t>傅里叶三角函数集正交性</a:t>
            </a:r>
            <a:endParaRPr lang="zh-CN" altLang="en-US" sz="4400" dirty="0">
              <a:latin typeface="黑体" pitchFamily="2" charset="-122"/>
            </a:endParaRPr>
          </a:p>
        </p:txBody>
      </p:sp>
      <p:grpSp>
        <p:nvGrpSpPr>
          <p:cNvPr id="63573" name="Group 85"/>
          <p:cNvGrpSpPr>
            <a:grpSpLocks/>
          </p:cNvGrpSpPr>
          <p:nvPr/>
        </p:nvGrpSpPr>
        <p:grpSpPr bwMode="auto">
          <a:xfrm>
            <a:off x="539401" y="1773239"/>
            <a:ext cx="6856426" cy="968140"/>
            <a:chOff x="88" y="720"/>
            <a:chExt cx="4489" cy="804"/>
          </a:xfrm>
        </p:grpSpPr>
        <p:grpSp>
          <p:nvGrpSpPr>
            <p:cNvPr id="63564" name="Group 76"/>
            <p:cNvGrpSpPr>
              <a:grpSpLocks/>
            </p:cNvGrpSpPr>
            <p:nvPr/>
          </p:nvGrpSpPr>
          <p:grpSpPr bwMode="auto">
            <a:xfrm>
              <a:off x="177" y="720"/>
              <a:ext cx="4400" cy="435"/>
              <a:chOff x="609" y="633"/>
              <a:chExt cx="4400" cy="435"/>
            </a:xfrm>
          </p:grpSpPr>
          <p:graphicFrame>
            <p:nvGraphicFramePr>
              <p:cNvPr id="63505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568559"/>
                  </p:ext>
                </p:extLst>
              </p:nvPr>
            </p:nvGraphicFramePr>
            <p:xfrm>
              <a:off x="609" y="665"/>
              <a:ext cx="1703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50" name="公式" r:id="rId3" imgW="1320480" imgH="228600" progId="Equation.3">
                      <p:embed/>
                    </p:oleObj>
                  </mc:Choice>
                  <mc:Fallback>
                    <p:oleObj name="公式" r:id="rId3" imgW="13204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9" y="665"/>
                            <a:ext cx="1703" cy="29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563" name="Text Box 75"/>
              <p:cNvSpPr txBox="1">
                <a:spLocks noChangeArrowheads="1"/>
              </p:cNvSpPr>
              <p:nvPr/>
            </p:nvSpPr>
            <p:spPr bwMode="auto">
              <a:xfrm>
                <a:off x="2542" y="633"/>
                <a:ext cx="2467" cy="4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b="1" dirty="0">
                    <a:latin typeface="Times New Roman" pitchFamily="18" charset="0"/>
                    <a:ea typeface="楷体_GB2312" pitchFamily="49" charset="-122"/>
                  </a:rPr>
                  <a:t>  </a:t>
                </a:r>
                <a:r>
                  <a:rPr kumimoji="1" lang="zh-CN" altLang="en-US" sz="2400" b="1" dirty="0">
                    <a:latin typeface="Times New Roman" pitchFamily="18" charset="0"/>
                    <a:ea typeface="楷体_GB2312" pitchFamily="49" charset="-122"/>
                  </a:rPr>
                  <a:t>是一个完备的正交函数集</a:t>
                </a:r>
              </a:p>
            </p:txBody>
          </p:sp>
        </p:grpSp>
        <p:sp>
          <p:nvSpPr>
            <p:cNvPr id="63565" name="Rectangle 77"/>
            <p:cNvSpPr>
              <a:spLocks noChangeArrowheads="1"/>
            </p:cNvSpPr>
            <p:nvPr/>
          </p:nvSpPr>
          <p:spPr bwMode="auto">
            <a:xfrm>
              <a:off x="88" y="1141"/>
              <a:ext cx="2976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 dirty="0">
                  <a:latin typeface="Times New Roman" pitchFamily="18" charset="0"/>
                  <a:ea typeface="楷体_GB2312" pitchFamily="49" charset="-122"/>
                </a:rPr>
                <a:t>t</a:t>
              </a:r>
              <a:r>
                <a:rPr kumimoji="1" lang="zh-CN" altLang="en-US" sz="2400" b="1" dirty="0">
                  <a:latin typeface="Times New Roman" pitchFamily="18" charset="0"/>
                  <a:ea typeface="楷体_GB2312" pitchFamily="49" charset="-122"/>
                </a:rPr>
                <a:t>在一个周期内，</a:t>
              </a:r>
              <a:r>
                <a:rPr kumimoji="1" lang="en-US" altLang="zh-CN" sz="2400" b="1" i="1" dirty="0">
                  <a:latin typeface="Times New Roman" pitchFamily="18" charset="0"/>
                  <a:ea typeface="楷体_GB2312" pitchFamily="49" charset="-122"/>
                </a:rPr>
                <a:t>n</a:t>
              </a:r>
              <a:r>
                <a:rPr kumimoji="1" lang="en-US" altLang="zh-CN" sz="2400" b="1" dirty="0">
                  <a:latin typeface="Times New Roman" pitchFamily="18" charset="0"/>
                  <a:ea typeface="楷体_GB2312" pitchFamily="49" charset="-122"/>
                </a:rPr>
                <a:t>=0,1,...</a:t>
              </a:r>
              <a:r>
                <a:rPr kumimoji="1" lang="en-US" altLang="zh-CN" sz="2400" b="1" dirty="0"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</a:t>
              </a:r>
            </a:p>
          </p:txBody>
        </p:sp>
      </p:grpSp>
      <p:graphicFrame>
        <p:nvGraphicFramePr>
          <p:cNvPr id="63569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074464"/>
              </p:ext>
            </p:extLst>
          </p:nvPr>
        </p:nvGraphicFramePr>
        <p:xfrm>
          <a:off x="1259632" y="2741380"/>
          <a:ext cx="2736304" cy="64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Equation" r:id="rId5" imgW="1854000" imgH="457200" progId="Equation.DSMT4">
                  <p:embed/>
                </p:oleObj>
              </mc:Choice>
              <mc:Fallback>
                <p:oleObj name="Equation" r:id="rId5" imgW="1854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741380"/>
                        <a:ext cx="2736304" cy="6440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68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409712"/>
              </p:ext>
            </p:extLst>
          </p:nvPr>
        </p:nvGraphicFramePr>
        <p:xfrm>
          <a:off x="1259633" y="3429000"/>
          <a:ext cx="3825262" cy="85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7" imgW="2844720" imgH="634680" progId="Equation.DSMT4">
                  <p:embed/>
                </p:oleObj>
              </mc:Choice>
              <mc:Fallback>
                <p:oleObj name="Equation" r:id="rId7" imgW="28447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3" y="3429000"/>
                        <a:ext cx="3825262" cy="8524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67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9671"/>
              </p:ext>
            </p:extLst>
          </p:nvPr>
        </p:nvGraphicFramePr>
        <p:xfrm>
          <a:off x="1259632" y="4221088"/>
          <a:ext cx="3774032" cy="853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9" imgW="2806560" imgH="634680" progId="Equation.DSMT4">
                  <p:embed/>
                </p:oleObj>
              </mc:Choice>
              <mc:Fallback>
                <p:oleObj name="Equation" r:id="rId9" imgW="280656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221088"/>
                        <a:ext cx="3774032" cy="8538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71" name="Text Box 83"/>
          <p:cNvSpPr txBox="1">
            <a:spLocks noChangeArrowheads="1"/>
          </p:cNvSpPr>
          <p:nvPr/>
        </p:nvSpPr>
        <p:spPr bwMode="auto">
          <a:xfrm>
            <a:off x="4427984" y="2256893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latin typeface="Times New Roman" pitchFamily="18" charset="0"/>
                <a:ea typeface="楷体_GB2312" pitchFamily="49" charset="-122"/>
              </a:rPr>
              <a:t>由函数内积的定义可知：</a:t>
            </a:r>
            <a:endParaRPr kumimoji="1"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010" y="5157192"/>
            <a:ext cx="73448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/>
              <a:t>完备性证明略。</a:t>
            </a:r>
            <a:endParaRPr lang="en-US" altLang="zh-CN" sz="24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/>
              <a:t>因此，该三角函数集构成一组函数空间的基，或者说，空间中的函数，都可以展成三角函数的组合。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62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傅里叶级数的系数的含义</a:t>
            </a:r>
          </a:p>
        </p:txBody>
      </p:sp>
      <p:sp>
        <p:nvSpPr>
          <p:cNvPr id="80904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628775"/>
            <a:ext cx="7859712" cy="3886200"/>
          </a:xfrm>
        </p:spPr>
        <p:txBody>
          <a:bodyPr/>
          <a:lstStyle/>
          <a:p>
            <a:r>
              <a:rPr lang="zh-CN" altLang="en-US" sz="2200" dirty="0">
                <a:ea typeface="宋体" pitchFamily="2" charset="-122"/>
              </a:rPr>
              <a:t>傅里叶级数计算公式：</a:t>
            </a:r>
          </a:p>
          <a:p>
            <a:endParaRPr lang="zh-CN" altLang="en-US" sz="2200" dirty="0">
              <a:ea typeface="宋体" pitchFamily="2" charset="-122"/>
            </a:endParaRPr>
          </a:p>
          <a:p>
            <a:endParaRPr lang="zh-CN" altLang="en-US" sz="2200" dirty="0">
              <a:ea typeface="宋体" pitchFamily="2" charset="-122"/>
            </a:endParaRPr>
          </a:p>
          <a:p>
            <a:endParaRPr lang="zh-CN" altLang="en-US" sz="2200" dirty="0">
              <a:ea typeface="宋体" pitchFamily="2" charset="-122"/>
            </a:endParaRPr>
          </a:p>
          <a:p>
            <a:endParaRPr lang="zh-CN" altLang="en-US" sz="2200" dirty="0">
              <a:ea typeface="宋体" pitchFamily="2" charset="-122"/>
            </a:endParaRPr>
          </a:p>
          <a:p>
            <a:r>
              <a:rPr lang="zh-CN" altLang="en-US" sz="2200" dirty="0">
                <a:ea typeface="宋体" pitchFamily="2" charset="-122"/>
              </a:rPr>
              <a:t>因此，每个系数</a:t>
            </a:r>
            <a:r>
              <a:rPr lang="en-US" altLang="zh-CN" sz="2200" dirty="0">
                <a:ea typeface="宋体" pitchFamily="2" charset="-122"/>
              </a:rPr>
              <a:t>a</a:t>
            </a:r>
            <a:r>
              <a:rPr lang="en-US" altLang="zh-CN" sz="2200" baseline="-25000" dirty="0">
                <a:ea typeface="宋体" pitchFamily="2" charset="-122"/>
              </a:rPr>
              <a:t>n</a:t>
            </a:r>
            <a:r>
              <a:rPr lang="zh-CN" altLang="en-US" sz="2200" dirty="0">
                <a:ea typeface="宋体" pitchFamily="2" charset="-122"/>
              </a:rPr>
              <a:t>，</a:t>
            </a:r>
            <a:r>
              <a:rPr lang="en-US" altLang="zh-CN" sz="2200" dirty="0" err="1">
                <a:ea typeface="宋体" pitchFamily="2" charset="-122"/>
              </a:rPr>
              <a:t>b</a:t>
            </a:r>
            <a:r>
              <a:rPr lang="en-US" altLang="zh-CN" sz="2200" baseline="-25000" dirty="0" err="1">
                <a:ea typeface="宋体" pitchFamily="2" charset="-122"/>
              </a:rPr>
              <a:t>n</a:t>
            </a:r>
            <a:r>
              <a:rPr lang="zh-CN" altLang="en-US" sz="2200" dirty="0">
                <a:ea typeface="宋体" pitchFamily="2" charset="-122"/>
              </a:rPr>
              <a:t>的含义就是函数</a:t>
            </a:r>
            <a:r>
              <a:rPr lang="en-US" altLang="zh-CN" sz="2200" dirty="0">
                <a:ea typeface="宋体" pitchFamily="2" charset="-122"/>
              </a:rPr>
              <a:t>f(</a:t>
            </a:r>
            <a:r>
              <a:rPr lang="en-US" altLang="zh-CN" sz="2200" i="1" dirty="0">
                <a:ea typeface="宋体" pitchFamily="2" charset="-122"/>
              </a:rPr>
              <a:t>x</a:t>
            </a:r>
            <a:r>
              <a:rPr lang="en-US" altLang="zh-CN" sz="2200" dirty="0">
                <a:ea typeface="宋体" pitchFamily="2" charset="-122"/>
              </a:rPr>
              <a:t>)</a:t>
            </a:r>
            <a:r>
              <a:rPr lang="zh-CN" altLang="en-US" sz="2200" dirty="0">
                <a:ea typeface="宋体" pitchFamily="2" charset="-122"/>
              </a:rPr>
              <a:t>与余弦函数</a:t>
            </a:r>
            <a:r>
              <a:rPr lang="en-US" altLang="zh-CN" sz="2200" dirty="0" err="1">
                <a:ea typeface="宋体" pitchFamily="2" charset="-122"/>
              </a:rPr>
              <a:t>cos</a:t>
            </a:r>
            <a:r>
              <a:rPr lang="en-US" altLang="zh-CN" sz="2200" i="1" dirty="0" err="1">
                <a:latin typeface="Batang" pitchFamily="18" charset="-127"/>
                <a:ea typeface="Batang" pitchFamily="18" charset="-127"/>
              </a:rPr>
              <a:t>nx</a:t>
            </a:r>
            <a:r>
              <a:rPr lang="zh-CN" altLang="en-US" sz="2200" dirty="0">
                <a:ea typeface="宋体" pitchFamily="2" charset="-122"/>
              </a:rPr>
              <a:t>和正弦函数</a:t>
            </a:r>
            <a:r>
              <a:rPr lang="en-US" altLang="zh-CN" sz="2200" dirty="0" err="1">
                <a:ea typeface="宋体" pitchFamily="2" charset="-122"/>
              </a:rPr>
              <a:t>sin</a:t>
            </a:r>
            <a:r>
              <a:rPr lang="en-US" altLang="zh-CN" sz="2200" i="1" dirty="0" err="1">
                <a:latin typeface="Batang" pitchFamily="18" charset="-127"/>
                <a:ea typeface="Batang" pitchFamily="18" charset="-127"/>
              </a:rPr>
              <a:t>nx</a:t>
            </a:r>
            <a:r>
              <a:rPr lang="zh-CN" altLang="en-US" sz="2200" dirty="0">
                <a:ea typeface="宋体" pitchFamily="2" charset="-122"/>
              </a:rPr>
              <a:t>的相似程度。</a:t>
            </a:r>
          </a:p>
          <a:p>
            <a:r>
              <a:rPr lang="zh-CN" altLang="en-US" sz="2200" dirty="0">
                <a:ea typeface="宋体" pitchFamily="2" charset="-122"/>
              </a:rPr>
              <a:t>当累加个数是一个区间时，以上的累加变为积分，所以，傅里叶变换、小波变换也具有同样的含义</a:t>
            </a:r>
            <a:r>
              <a:rPr lang="zh-CN" altLang="en-US" sz="2600" dirty="0">
                <a:ea typeface="宋体" pitchFamily="2" charset="-122"/>
              </a:rPr>
              <a:t>。</a:t>
            </a:r>
          </a:p>
        </p:txBody>
      </p:sp>
      <p:graphicFrame>
        <p:nvGraphicFramePr>
          <p:cNvPr id="80907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927244"/>
              </p:ext>
            </p:extLst>
          </p:nvPr>
        </p:nvGraphicFramePr>
        <p:xfrm>
          <a:off x="1115616" y="5310832"/>
          <a:ext cx="27273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Equation" r:id="rId3" imgW="1257120" imgH="279360" progId="Equation.DSMT4">
                  <p:embed/>
                </p:oleObj>
              </mc:Choice>
              <mc:Fallback>
                <p:oleObj name="Equation" r:id="rId3" imgW="12571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310832"/>
                        <a:ext cx="2727325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07977521"/>
              </p:ext>
            </p:extLst>
          </p:nvPr>
        </p:nvGraphicFramePr>
        <p:xfrm>
          <a:off x="3275856" y="2276872"/>
          <a:ext cx="367347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5" imgW="2400120" imgH="838080" progId="Equation.DSMT4">
                  <p:embed/>
                </p:oleObj>
              </mc:Choice>
              <mc:Fallback>
                <p:oleObj name="Equation" r:id="rId5" imgW="24001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276872"/>
                        <a:ext cx="3673475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95600711"/>
              </p:ext>
            </p:extLst>
          </p:nvPr>
        </p:nvGraphicFramePr>
        <p:xfrm>
          <a:off x="3707904" y="1484784"/>
          <a:ext cx="4608512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7" imgW="2234880" imgH="431640" progId="Equation.DSMT4">
                  <p:embed/>
                </p:oleObj>
              </mc:Choice>
              <mc:Fallback>
                <p:oleObj name="Equation" r:id="rId7" imgW="2234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484784"/>
                        <a:ext cx="4608512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9" name="Picture 13" descr="ANd9GcRtXWbAqoREMGcL4D6R6LW9gevmRK9jDi0bNGVXZw2ackOHHx4&amp;t=1&amp;usg=__fZ2jryyISj8sIn1XbVlSTINbhpc="/>
          <p:cNvPicPr>
            <a:picLocks noChangeAspect="1" noChangeArrowheads="1"/>
          </p:cNvPicPr>
          <p:nvPr/>
        </p:nvPicPr>
        <p:blipFill>
          <a:blip r:embed="rId9">
            <a:lum bright="-18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301208"/>
            <a:ext cx="42481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7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变量的相关系数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统计学中用相关系数（</a:t>
            </a:r>
            <a:r>
              <a:rPr lang="en-US" altLang="zh-CN" sz="2000" dirty="0">
                <a:ea typeface="宋体" pitchFamily="2" charset="-122"/>
              </a:rPr>
              <a:t>Correlation</a:t>
            </a:r>
            <a:r>
              <a:rPr lang="zh-CN" altLang="en-US" sz="2000" dirty="0" smtClean="0">
                <a:ea typeface="宋体" pitchFamily="2" charset="-122"/>
              </a:rPr>
              <a:t>）</a:t>
            </a:r>
            <a:r>
              <a:rPr lang="zh-CN" altLang="en-US" sz="2000" dirty="0">
                <a:ea typeface="宋体" pitchFamily="2" charset="-122"/>
              </a:rPr>
              <a:t>是</a:t>
            </a:r>
            <a:r>
              <a:rPr lang="zh-CN" altLang="en-US" sz="2000" dirty="0" smtClean="0">
                <a:ea typeface="宋体" pitchFamily="2" charset="-122"/>
              </a:rPr>
              <a:t>衡量</a:t>
            </a:r>
            <a:r>
              <a:rPr lang="zh-CN" altLang="en-US" sz="2000" dirty="0">
                <a:ea typeface="宋体" pitchFamily="2" charset="-122"/>
              </a:rPr>
              <a:t>两个变量相互独立的程度。或者说，一个随机变量与另一个‘随变’的程度，或两个随机变量之间线性关系的强度和方向。如果两个随机变量</a:t>
            </a:r>
            <a:r>
              <a:rPr lang="en-US" altLang="zh-CN" sz="2000" dirty="0">
                <a:ea typeface="宋体" pitchFamily="2" charset="-122"/>
              </a:rPr>
              <a:t>x</a:t>
            </a:r>
            <a:r>
              <a:rPr lang="zh-CN" altLang="en-US" sz="2000" dirty="0">
                <a:ea typeface="宋体" pitchFamily="2" charset="-122"/>
              </a:rPr>
              <a:t>，</a:t>
            </a:r>
            <a:r>
              <a:rPr lang="en-US" altLang="zh-CN" sz="2000" dirty="0">
                <a:ea typeface="宋体" pitchFamily="2" charset="-122"/>
              </a:rPr>
              <a:t>y</a:t>
            </a:r>
            <a:r>
              <a:rPr lang="zh-CN" altLang="en-US" sz="2000" dirty="0">
                <a:ea typeface="宋体" pitchFamily="2" charset="-122"/>
              </a:rPr>
              <a:t>，各取</a:t>
            </a:r>
            <a:r>
              <a:rPr lang="en-US" altLang="zh-CN" sz="2000" dirty="0">
                <a:ea typeface="宋体" pitchFamily="2" charset="-122"/>
              </a:rPr>
              <a:t>N</a:t>
            </a:r>
            <a:r>
              <a:rPr lang="zh-CN" altLang="en-US" sz="2000" dirty="0">
                <a:ea typeface="宋体" pitchFamily="2" charset="-122"/>
              </a:rPr>
              <a:t>个采样值，则二者的相关系数定义为：</a:t>
            </a:r>
          </a:p>
          <a:p>
            <a:pPr>
              <a:lnSpc>
                <a:spcPct val="90000"/>
              </a:lnSpc>
            </a:pPr>
            <a:endParaRPr lang="zh-CN" altLang="en-US" sz="20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极端情况：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当</a:t>
            </a:r>
            <a:r>
              <a:rPr lang="en-US" altLang="zh-CN" sz="2000" dirty="0">
                <a:ea typeface="宋体" pitchFamily="2" charset="-122"/>
              </a:rPr>
              <a:t>y=ax</a:t>
            </a:r>
            <a:r>
              <a:rPr lang="zh-CN" altLang="en-US" sz="2000" dirty="0">
                <a:ea typeface="宋体" pitchFamily="2" charset="-122"/>
              </a:rPr>
              <a:t>时，</a:t>
            </a:r>
            <a:r>
              <a:rPr lang="en-US" altLang="zh-CN" sz="2000" dirty="0">
                <a:ea typeface="宋体" pitchFamily="2" charset="-122"/>
              </a:rPr>
              <a:t>r=1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当</a:t>
            </a:r>
            <a:r>
              <a:rPr lang="en-US" altLang="zh-CN" sz="2000" dirty="0">
                <a:ea typeface="宋体" pitchFamily="2" charset="-122"/>
              </a:rPr>
              <a:t>y</a:t>
            </a:r>
            <a:r>
              <a:rPr lang="zh-CN" altLang="en-US" sz="2000" dirty="0">
                <a:ea typeface="宋体" pitchFamily="2" charset="-122"/>
              </a:rPr>
              <a:t>与</a:t>
            </a:r>
            <a:r>
              <a:rPr lang="en-US" altLang="zh-CN" sz="2000" dirty="0">
                <a:ea typeface="宋体" pitchFamily="2" charset="-122"/>
              </a:rPr>
              <a:t>x</a:t>
            </a:r>
            <a:r>
              <a:rPr lang="zh-CN" altLang="en-US" sz="2000" dirty="0">
                <a:ea typeface="宋体" pitchFamily="2" charset="-122"/>
              </a:rPr>
              <a:t>不线性相关时，可以证明</a:t>
            </a:r>
            <a:r>
              <a:rPr lang="en-US" altLang="zh-CN" sz="2000" dirty="0">
                <a:ea typeface="宋体" pitchFamily="2" charset="-122"/>
              </a:rPr>
              <a:t>r=0</a:t>
            </a: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因此，两个变量（数组、离散函数）的对应项乘积的和，表示两个变量的相似程度。</a:t>
            </a: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宋体" pitchFamily="2" charset="-122"/>
              </a:rPr>
              <a:t>两个连续函数的乘积的积分亦是二者的相关系数。</a:t>
            </a:r>
          </a:p>
        </p:txBody>
      </p:sp>
      <p:pic>
        <p:nvPicPr>
          <p:cNvPr id="79881" name="Picture 9" descr="3b87e950352ac65c5c594713fbf2b21193138a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2" b="11317"/>
          <a:stretch>
            <a:fillRect/>
          </a:stretch>
        </p:blipFill>
        <p:spPr bwMode="auto">
          <a:xfrm>
            <a:off x="4284662" y="2492896"/>
            <a:ext cx="3635375" cy="11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1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itchFamily="2" charset="-122"/>
              </a:rPr>
              <a:t>傅里叶变换的应用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由于傅里叶变换可以将一个信号分解为一些简单振动的叠加，即，可以得到一个信号的频率组成，因而在数学、物理以及工程技术中都有重要的应用。</a:t>
            </a:r>
          </a:p>
          <a:p>
            <a:r>
              <a:rPr lang="zh-CN" altLang="en-US">
                <a:ea typeface="宋体" pitchFamily="2" charset="-122"/>
              </a:rPr>
              <a:t>傅里叶变换是频域分析的经典工具，并因其有快速算法及其固化，而在现代信息处理中得到广泛应用。</a:t>
            </a:r>
          </a:p>
          <a:p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0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7" r="60466" b="9199"/>
          <a:stretch/>
        </p:blipFill>
        <p:spPr bwMode="auto">
          <a:xfrm>
            <a:off x="2339752" y="1916832"/>
            <a:ext cx="5141343" cy="401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95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离散傅里叶变换及其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6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简谐振动</a:t>
            </a:r>
          </a:p>
        </p:txBody>
      </p:sp>
      <p:pic>
        <p:nvPicPr>
          <p:cNvPr id="132109" name="Picture 13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700213"/>
            <a:ext cx="2952750" cy="39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4" name="Picture 18" descr="Amplitude and Period indicated on graph of sine wa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708275"/>
            <a:ext cx="43624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246937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19361"/>
            <a:ext cx="8229600" cy="324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879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离散时间信号的傅里叶变换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离散信号可以看作是连续信号的采样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它的频谱是周期函数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这可由</a:t>
            </a:r>
            <a:r>
              <a:rPr lang="en-US" altLang="zh-CN" dirty="0" err="1" smtClean="0"/>
              <a:t>fF</a:t>
            </a:r>
            <a:r>
              <a:rPr lang="zh-CN" altLang="en-US" dirty="0" smtClean="0"/>
              <a:t>变换域</a:t>
            </a:r>
            <a:r>
              <a:rPr lang="en-US" altLang="zh-CN" dirty="0" smtClean="0"/>
              <a:t>F</a:t>
            </a:r>
            <a:r>
              <a:rPr lang="zh-CN" altLang="en-US" dirty="0" smtClean="0"/>
              <a:t>反变换的对称性推得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279965" y="2171774"/>
            <a:ext cx="5186296" cy="930275"/>
            <a:chOff x="3513749" y="1844824"/>
            <a:chExt cx="5186296" cy="930275"/>
          </a:xfrm>
        </p:grpSpPr>
        <p:pic>
          <p:nvPicPr>
            <p:cNvPr id="532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749" y="1844824"/>
              <a:ext cx="2323958" cy="930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32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844824"/>
              <a:ext cx="2255837" cy="930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5" name="直接箭头连接符 4"/>
            <p:cNvCxnSpPr>
              <a:stCxn id="53256" idx="3"/>
              <a:endCxn id="53257" idx="1"/>
            </p:cNvCxnSpPr>
            <p:nvPr/>
          </p:nvCxnSpPr>
          <p:spPr>
            <a:xfrm>
              <a:off x="5837707" y="2309962"/>
              <a:ext cx="6065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837707" y="2636912"/>
            <a:ext cx="82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采样</a:t>
            </a:r>
            <a:endParaRPr lang="zh-CN" altLang="en-US" dirty="0"/>
          </a:p>
        </p:txBody>
      </p:sp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17032"/>
            <a:ext cx="5651500" cy="202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98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离散傅里叶变换</a:t>
            </a:r>
            <a:r>
              <a:rPr lang="en-US" altLang="zh-CN" dirty="0" smtClean="0"/>
              <a:t>DFT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由于计算机只能处理离散信号，因此，频谱需要被离散化，采样。</a:t>
            </a:r>
            <a:endParaRPr lang="en-US" altLang="zh-CN" dirty="0" smtClean="0"/>
          </a:p>
          <a:p>
            <a:r>
              <a:rPr lang="zh-CN" altLang="en-US" dirty="0" smtClean="0"/>
              <a:t>由于频谱的周期性，我们只需在一个周期内采样即可。</a:t>
            </a:r>
            <a:endParaRPr lang="en-US" altLang="zh-CN" dirty="0" smtClean="0"/>
          </a:p>
          <a:p>
            <a:r>
              <a:rPr lang="zh-CN" altLang="en-US" dirty="0" smtClean="0"/>
              <a:t>采样点数多少合适呢？</a:t>
            </a:r>
            <a:endParaRPr lang="en-US" altLang="zh-CN" dirty="0" smtClean="0"/>
          </a:p>
          <a:p>
            <a:r>
              <a:rPr lang="zh-CN" altLang="en-US" dirty="0" smtClean="0"/>
              <a:t>由于时域序列是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点，因此，它能采样的最大频率是</a:t>
            </a:r>
            <a:r>
              <a:rPr lang="en-US" altLang="zh-CN" dirty="0" smtClean="0"/>
              <a:t>n/2,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127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离散傅里叶变换的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11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332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4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简谐振动的性质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05000"/>
            <a:ext cx="8147050" cy="2819400"/>
          </a:xfrm>
        </p:spPr>
        <p:txBody>
          <a:bodyPr/>
          <a:lstStyle/>
          <a:p>
            <a:r>
              <a:rPr lang="zh-CN" altLang="en-US" sz="2200" dirty="0">
                <a:ea typeface="宋体" pitchFamily="2" charset="-122"/>
              </a:rPr>
              <a:t>简谐振动具有固定的振幅</a:t>
            </a:r>
            <a:r>
              <a:rPr lang="en-US" altLang="zh-CN" sz="2200" dirty="0">
                <a:ea typeface="宋体" pitchFamily="2" charset="-122"/>
              </a:rPr>
              <a:t>, </a:t>
            </a:r>
            <a:r>
              <a:rPr lang="zh-CN" altLang="en-US" sz="2200" dirty="0">
                <a:ea typeface="宋体" pitchFamily="2" charset="-122"/>
              </a:rPr>
              <a:t>频率（周期）和相位。 </a:t>
            </a:r>
          </a:p>
          <a:p>
            <a:r>
              <a:rPr lang="zh-CN" altLang="en-US" sz="2200" dirty="0">
                <a:ea typeface="宋体" pitchFamily="2" charset="-122"/>
              </a:rPr>
              <a:t>简谐振动具有好的数学性质</a:t>
            </a:r>
            <a:r>
              <a:rPr lang="zh-CN" altLang="en-US" sz="2200" dirty="0" smtClean="0">
                <a:ea typeface="宋体" pitchFamily="2" charset="-122"/>
              </a:rPr>
              <a:t>。如，连续性</a:t>
            </a:r>
            <a:r>
              <a:rPr lang="zh-CN" altLang="en-US" sz="2200" dirty="0">
                <a:ea typeface="宋体" pitchFamily="2" charset="-122"/>
              </a:rPr>
              <a:t>，可导性等。</a:t>
            </a:r>
          </a:p>
          <a:p>
            <a:r>
              <a:rPr lang="zh-CN" altLang="en-US" sz="2200" dirty="0">
                <a:ea typeface="宋体" pitchFamily="2" charset="-122"/>
              </a:rPr>
              <a:t>简谐振动系统的能量保持不变，是常数。</a:t>
            </a:r>
          </a:p>
          <a:p>
            <a:r>
              <a:rPr lang="zh-CN" altLang="en-US" sz="2200" dirty="0">
                <a:ea typeface="宋体" pitchFamily="2" charset="-122"/>
              </a:rPr>
              <a:t>因此，选定正弦信号作为简单信号，将复杂信号分解为一系列正弦信号，所得到的组成成分具有很清楚的物理意义（频率，幅度，相位等），且分解过程涉及到的数学运算易于使用多种数学工具进行研究。</a:t>
            </a:r>
          </a:p>
        </p:txBody>
      </p:sp>
      <p:pic>
        <p:nvPicPr>
          <p:cNvPr id="68615" name="Picture 7" descr="2007221111725166"/>
          <p:cNvPicPr>
            <a:picLocks noChangeAspect="1" noChangeArrowheads="1"/>
          </p:cNvPicPr>
          <p:nvPr/>
        </p:nvPicPr>
        <p:blipFill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-4041" r="25000" b="15152"/>
          <a:stretch>
            <a:fillRect/>
          </a:stretch>
        </p:blipFill>
        <p:spPr bwMode="auto">
          <a:xfrm>
            <a:off x="5076056" y="4724400"/>
            <a:ext cx="3756794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827088" y="4724400"/>
            <a:ext cx="417696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简谐振动，永远</a:t>
            </a:r>
            <a:r>
              <a:rPr lang="zh-CN" altLang="en-US" sz="2400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振动！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但是，由于能量消耗的存在，现实生活中简谐振动是不存在的，与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之相似</a:t>
            </a: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的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阻尼振动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。</a:t>
            </a:r>
            <a:endParaRPr lang="en-US" altLang="zh-CN" b="1" dirty="0" smtClean="0">
              <a:solidFill>
                <a:srgbClr val="C00000"/>
              </a:solidFill>
              <a:latin typeface="Arial" pitchFamily="34" charset="0"/>
              <a:ea typeface="宋体" pitchFamily="2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阻尼振动比简谐振动复杂！</a:t>
            </a:r>
            <a:endParaRPr lang="zh-CN" altLang="en-US" b="1" dirty="0">
              <a:solidFill>
                <a:srgbClr val="C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6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560880"/>
              </p:ext>
            </p:extLst>
          </p:nvPr>
        </p:nvGraphicFramePr>
        <p:xfrm>
          <a:off x="611560" y="1412776"/>
          <a:ext cx="6831013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" name="公式" r:id="rId3" imgW="3644640" imgH="406080" progId="Equation.3">
                  <p:embed/>
                </p:oleObj>
              </mc:Choice>
              <mc:Fallback>
                <p:oleObj name="公式" r:id="rId3" imgW="3644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12776"/>
                        <a:ext cx="6831013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539552" y="2060848"/>
            <a:ext cx="6408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都可以分解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为一系列正弦和余弦函数的和</a:t>
            </a:r>
            <a:r>
              <a:rPr kumimoji="1" lang="zh-CN" altLang="en-US" sz="28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8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09965"/>
              </p:ext>
            </p:extLst>
          </p:nvPr>
        </p:nvGraphicFramePr>
        <p:xfrm>
          <a:off x="1619672" y="2636912"/>
          <a:ext cx="64976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" name="公式" r:id="rId5" imgW="3924000" imgH="444240" progId="Equation.3">
                  <p:embed/>
                </p:oleObj>
              </mc:Choice>
              <mc:Fallback>
                <p:oleObj name="公式" r:id="rId5" imgW="392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636912"/>
                        <a:ext cx="6497637" cy="736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6" name="Text Box 8"/>
          <p:cNvSpPr txBox="1">
            <a:spLocks noChangeArrowheads="1"/>
          </p:cNvSpPr>
          <p:nvPr/>
        </p:nvSpPr>
        <p:spPr bwMode="auto">
          <a:xfrm>
            <a:off x="1011881" y="4102631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直流分量：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880342"/>
              </p:ext>
            </p:extLst>
          </p:nvPr>
        </p:nvGraphicFramePr>
        <p:xfrm>
          <a:off x="4283968" y="3933057"/>
          <a:ext cx="1800200" cy="58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7" name="Equation" r:id="rId7" imgW="1244520" imgH="406080" progId="Equation.3">
                  <p:embed/>
                </p:oleObj>
              </mc:Choice>
              <mc:Fallback>
                <p:oleObj name="Equation" r:id="rId7" imgW="1244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933057"/>
                        <a:ext cx="1800200" cy="587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1011882" y="4784724"/>
            <a:ext cx="27109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余弦分量的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幅度</a:t>
            </a:r>
            <a:r>
              <a:rPr kumimoji="1" lang="zh-CN" altLang="en-US" sz="28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355286"/>
              </p:ext>
            </p:extLst>
          </p:nvPr>
        </p:nvGraphicFramePr>
        <p:xfrm>
          <a:off x="4222750" y="4667250"/>
          <a:ext cx="31480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8" name="公式" r:id="rId9" imgW="1942920" imgH="406080" progId="Equation.3">
                  <p:embed/>
                </p:oleObj>
              </mc:Choice>
              <mc:Fallback>
                <p:oleObj name="公式" r:id="rId9" imgW="1942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4667250"/>
                        <a:ext cx="31480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1" name="Text Box 13"/>
          <p:cNvSpPr txBox="1">
            <a:spLocks noChangeArrowheads="1"/>
          </p:cNvSpPr>
          <p:nvPr/>
        </p:nvSpPr>
        <p:spPr bwMode="auto">
          <a:xfrm>
            <a:off x="1011881" y="5649380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正弦分量的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幅度：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494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115322"/>
              </p:ext>
            </p:extLst>
          </p:nvPr>
        </p:nvGraphicFramePr>
        <p:xfrm>
          <a:off x="4200525" y="5546725"/>
          <a:ext cx="3265488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公式" r:id="rId11" imgW="1942920" imgH="406080" progId="Equation.3">
                  <p:embed/>
                </p:oleObj>
              </mc:Choice>
              <mc:Fallback>
                <p:oleObj name="公式" r:id="rId11" imgW="1942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5546725"/>
                        <a:ext cx="3265488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4" name="Text Box 16"/>
          <p:cNvSpPr txBox="1">
            <a:spLocks noChangeArrowheads="1"/>
          </p:cNvSpPr>
          <p:nvPr/>
        </p:nvSpPr>
        <p:spPr bwMode="auto">
          <a:xfrm>
            <a:off x="611560" y="3333750"/>
            <a:ext cx="3278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系数计算方法如下：</a:t>
            </a:r>
            <a:endParaRPr kumimoji="1"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4959" name="Rectangle 3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4813"/>
            <a:ext cx="7772400" cy="7112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黑体" pitchFamily="2" charset="-122"/>
              </a:rPr>
              <a:t>傅里叶级数</a:t>
            </a:r>
            <a:endParaRPr lang="zh-CN" altLang="en-US" dirty="0"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7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282574" y="692696"/>
            <a:ext cx="41520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周期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锯齿波</a:t>
            </a:r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的傅里叶级数</a:t>
            </a:r>
            <a:endParaRPr kumimoji="1" lang="zh-CN" altLang="en-US" sz="2800" b="1" dirty="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642955"/>
              </p:ext>
            </p:extLst>
          </p:nvPr>
        </p:nvGraphicFramePr>
        <p:xfrm>
          <a:off x="736600" y="2228851"/>
          <a:ext cx="2463800" cy="83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0" name="Equation" r:id="rId3" imgW="1384200" imgH="469800" progId="Equation.3">
                  <p:embed/>
                </p:oleObj>
              </mc:Choice>
              <mc:Fallback>
                <p:oleObj name="Equation" r:id="rId3" imgW="13842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2228851"/>
                        <a:ext cx="2463800" cy="836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754263"/>
              </p:ext>
            </p:extLst>
          </p:nvPr>
        </p:nvGraphicFramePr>
        <p:xfrm>
          <a:off x="755576" y="3139484"/>
          <a:ext cx="3516312" cy="822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1" name="Equation" r:id="rId5" imgW="2006280" imgH="469800" progId="Equation.3">
                  <p:embed/>
                </p:oleObj>
              </mc:Choice>
              <mc:Fallback>
                <p:oleObj name="Equation" r:id="rId5" imgW="20062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139484"/>
                        <a:ext cx="3516312" cy="822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011065"/>
              </p:ext>
            </p:extLst>
          </p:nvPr>
        </p:nvGraphicFramePr>
        <p:xfrm>
          <a:off x="763753" y="4109661"/>
          <a:ext cx="2880320" cy="77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2" name="Equation" r:id="rId7" imgW="1752480" imgH="469800" progId="Equation.3">
                  <p:embed/>
                </p:oleObj>
              </mc:Choice>
              <mc:Fallback>
                <p:oleObj name="Equation" r:id="rId7" imgW="17524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53" y="4109661"/>
                        <a:ext cx="2880320" cy="772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660169"/>
              </p:ext>
            </p:extLst>
          </p:nvPr>
        </p:nvGraphicFramePr>
        <p:xfrm>
          <a:off x="3619500" y="4077072"/>
          <a:ext cx="3083245" cy="720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3" name="Equation" r:id="rId9" imgW="1739880" imgH="406080" progId="Equation.3">
                  <p:embed/>
                </p:oleObj>
              </mc:Choice>
              <mc:Fallback>
                <p:oleObj name="Equation" r:id="rId9" imgW="1739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4077072"/>
                        <a:ext cx="3083245" cy="720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2" name="Text Box 8"/>
          <p:cNvSpPr txBox="1">
            <a:spLocks noChangeArrowheads="1"/>
          </p:cNvSpPr>
          <p:nvPr/>
        </p:nvSpPr>
        <p:spPr bwMode="auto">
          <a:xfrm>
            <a:off x="227541" y="4882357"/>
            <a:ext cx="579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周期锯齿波的傅里叶级数展开式</a:t>
            </a:r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为：</a:t>
            </a:r>
            <a:endParaRPr kumimoji="1" lang="zh-CN" altLang="en-US" sz="2800" b="1" dirty="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1853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502076"/>
              </p:ext>
            </p:extLst>
          </p:nvPr>
        </p:nvGraphicFramePr>
        <p:xfrm>
          <a:off x="1414463" y="5487988"/>
          <a:ext cx="4604278" cy="79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4" name="Equation" r:id="rId11" imgW="2349360" imgH="406080" progId="Equation.3">
                  <p:embed/>
                </p:oleObj>
              </mc:Choice>
              <mc:Fallback>
                <p:oleObj name="Equation" r:id="rId11" imgW="23493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5487988"/>
                        <a:ext cx="4604278" cy="796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1657"/>
              </p:ext>
            </p:extLst>
          </p:nvPr>
        </p:nvGraphicFramePr>
        <p:xfrm>
          <a:off x="672811" y="1215916"/>
          <a:ext cx="37607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5" name="Equation" r:id="rId13" imgW="1879560" imgH="457200" progId="Equation.3">
                  <p:embed/>
                </p:oleObj>
              </mc:Choice>
              <mc:Fallback>
                <p:oleObj name="Equation" r:id="rId13" imgW="1879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811" y="1215916"/>
                        <a:ext cx="37607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5" name="AutoShape 11"/>
          <p:cNvSpPr>
            <a:spLocks noChangeArrowheads="1"/>
          </p:cNvSpPr>
          <p:nvPr/>
        </p:nvSpPr>
        <p:spPr bwMode="auto">
          <a:xfrm>
            <a:off x="1188120" y="6273800"/>
            <a:ext cx="1143000" cy="533400"/>
          </a:xfrm>
          <a:prstGeom prst="wedgeEllipseCallout">
            <a:avLst>
              <a:gd name="adj1" fmla="val 49583"/>
              <a:gd name="adj2" fmla="val -77681"/>
            </a:avLst>
          </a:prstGeom>
          <a:solidFill>
            <a:srgbClr val="00CC99"/>
          </a:solidFill>
          <a:ln w="9525">
            <a:solidFill>
              <a:srgbClr val="CC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直流</a:t>
            </a:r>
          </a:p>
        </p:txBody>
      </p:sp>
      <p:sp>
        <p:nvSpPr>
          <p:cNvPr id="185356" name="AutoShape 12"/>
          <p:cNvSpPr>
            <a:spLocks noChangeArrowheads="1"/>
          </p:cNvSpPr>
          <p:nvPr/>
        </p:nvSpPr>
        <p:spPr bwMode="auto">
          <a:xfrm>
            <a:off x="2843808" y="6237312"/>
            <a:ext cx="1143000" cy="533400"/>
          </a:xfrm>
          <a:prstGeom prst="wedgeEllipseCallout">
            <a:avLst>
              <a:gd name="adj1" fmla="val 14306"/>
              <a:gd name="adj2" fmla="val -81250"/>
            </a:avLst>
          </a:prstGeom>
          <a:solidFill>
            <a:srgbClr val="00CC99"/>
          </a:solidFill>
          <a:ln w="9525">
            <a:solidFill>
              <a:srgbClr val="CC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基波</a:t>
            </a:r>
          </a:p>
        </p:txBody>
      </p:sp>
      <p:sp>
        <p:nvSpPr>
          <p:cNvPr id="185357" name="AutoShape 13"/>
          <p:cNvSpPr>
            <a:spLocks noChangeArrowheads="1"/>
          </p:cNvSpPr>
          <p:nvPr/>
        </p:nvSpPr>
        <p:spPr bwMode="auto">
          <a:xfrm>
            <a:off x="4283968" y="6237312"/>
            <a:ext cx="1143000" cy="533400"/>
          </a:xfrm>
          <a:prstGeom prst="wedgeEllipseCallout">
            <a:avLst>
              <a:gd name="adj1" fmla="val 27500"/>
              <a:gd name="adj2" fmla="val -84523"/>
            </a:avLst>
          </a:prstGeom>
          <a:solidFill>
            <a:srgbClr val="00CC99"/>
          </a:solidFill>
          <a:ln w="9525">
            <a:solidFill>
              <a:srgbClr val="CC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谐波</a:t>
            </a:r>
          </a:p>
        </p:txBody>
      </p:sp>
      <p:graphicFrame>
        <p:nvGraphicFramePr>
          <p:cNvPr id="1853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042638"/>
              </p:ext>
            </p:extLst>
          </p:nvPr>
        </p:nvGraphicFramePr>
        <p:xfrm>
          <a:off x="4644008" y="924301"/>
          <a:ext cx="431165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6" name="VISIO" r:id="rId15" imgW="2871360" imgH="1350360" progId="Visio.Drawing.5">
                  <p:embed/>
                </p:oleObj>
              </mc:Choice>
              <mc:Fallback>
                <p:oleObj name="VISIO" r:id="rId15" imgW="2871360" imgH="135036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924301"/>
                        <a:ext cx="4311650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5359" name="Group 15"/>
          <p:cNvGrpSpPr>
            <a:grpSpLocks/>
          </p:cNvGrpSpPr>
          <p:nvPr/>
        </p:nvGrpSpPr>
        <p:grpSpPr bwMode="auto">
          <a:xfrm>
            <a:off x="4503523" y="3356992"/>
            <a:ext cx="1224136" cy="864096"/>
            <a:chOff x="3408" y="2160"/>
            <a:chExt cx="960" cy="672"/>
          </a:xfrm>
        </p:grpSpPr>
        <p:sp>
          <p:nvSpPr>
            <p:cNvPr id="185360" name="AutoShape 16"/>
            <p:cNvSpPr>
              <a:spLocks noChangeArrowheads="1"/>
            </p:cNvSpPr>
            <p:nvPr/>
          </p:nvSpPr>
          <p:spPr bwMode="auto">
            <a:xfrm>
              <a:off x="3408" y="2160"/>
              <a:ext cx="960" cy="672"/>
            </a:xfrm>
            <a:prstGeom prst="wedgeEllipseCallout">
              <a:avLst>
                <a:gd name="adj1" fmla="val -144583"/>
                <a:gd name="adj2" fmla="val -12944"/>
              </a:avLst>
            </a:prstGeom>
            <a:noFill/>
            <a:ln w="9525">
              <a:solidFill>
                <a:srgbClr val="CC99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3300"/>
                      </a:gs>
                      <a:gs pos="100000">
                        <a:srgbClr val="FF3300">
                          <a:gamma/>
                          <a:shade val="46275"/>
                          <a:invGamma/>
                        </a:srgbClr>
                      </a:gs>
                    </a:gsLst>
                    <a:path path="rect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zh-CN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185361" name="Object 17"/>
            <p:cNvGraphicFramePr>
              <a:graphicFrameLocks noChangeAspect="1"/>
            </p:cNvGraphicFramePr>
            <p:nvPr/>
          </p:nvGraphicFramePr>
          <p:xfrm>
            <a:off x="3480" y="2208"/>
            <a:ext cx="774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27" name="Equation" r:id="rId17" imgW="558720" imgH="444240" progId="Equation.3">
                    <p:embed/>
                  </p:oleObj>
                </mc:Choice>
                <mc:Fallback>
                  <p:oleObj name="Equation" r:id="rId17" imgW="55872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2208"/>
                          <a:ext cx="774" cy="6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99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/>
      <p:bldP spid="185355" grpId="0" animBg="1"/>
      <p:bldP spid="185356" grpId="0" animBg="1"/>
      <p:bldP spid="185357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rbit_TP10069045">
  <a:themeElements>
    <a:clrScheme name="Orbit_TP10069045 13">
      <a:dk1>
        <a:srgbClr val="003300"/>
      </a:dk1>
      <a:lt1>
        <a:srgbClr val="FFFFFF"/>
      </a:lt1>
      <a:dk2>
        <a:srgbClr val="3A566E"/>
      </a:dk2>
      <a:lt2>
        <a:srgbClr val="808080"/>
      </a:lt2>
      <a:accent1>
        <a:srgbClr val="A6BF73"/>
      </a:accent1>
      <a:accent2>
        <a:srgbClr val="FFFFCC"/>
      </a:accent2>
      <a:accent3>
        <a:srgbClr val="FFFFFF"/>
      </a:accent3>
      <a:accent4>
        <a:srgbClr val="002A00"/>
      </a:accent4>
      <a:accent5>
        <a:srgbClr val="D0DCBC"/>
      </a:accent5>
      <a:accent6>
        <a:srgbClr val="E7E7B9"/>
      </a:accent6>
      <a:hlink>
        <a:srgbClr val="7EA0BC"/>
      </a:hlink>
      <a:folHlink>
        <a:srgbClr val="BF848A"/>
      </a:folHlink>
    </a:clrScheme>
    <a:fontScheme name="Orbit_TP1006904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Orbit_TP1006904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_TP1006904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_TP1006904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_TP1006904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_TP1006904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_TP1006904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_TP10069045 13">
        <a:dk1>
          <a:srgbClr val="003300"/>
        </a:dk1>
        <a:lt1>
          <a:srgbClr val="FFFFFF"/>
        </a:lt1>
        <a:dk2>
          <a:srgbClr val="3A566E"/>
        </a:dk2>
        <a:lt2>
          <a:srgbClr val="808080"/>
        </a:lt2>
        <a:accent1>
          <a:srgbClr val="A6BF73"/>
        </a:accent1>
        <a:accent2>
          <a:srgbClr val="FFFFCC"/>
        </a:accent2>
        <a:accent3>
          <a:srgbClr val="FFFFFF"/>
        </a:accent3>
        <a:accent4>
          <a:srgbClr val="002A00"/>
        </a:accent4>
        <a:accent5>
          <a:srgbClr val="D0DCBC"/>
        </a:accent5>
        <a:accent6>
          <a:srgbClr val="E7E7B9"/>
        </a:accent6>
        <a:hlink>
          <a:srgbClr val="7EA0BC"/>
        </a:hlink>
        <a:folHlink>
          <a:srgbClr val="BF84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2279</Words>
  <Application>Microsoft Office PowerPoint</Application>
  <PresentationFormat>全屏显示(4:3)</PresentationFormat>
  <Paragraphs>273</Paragraphs>
  <Slides>65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Orbit_TP10069045</vt:lpstr>
      <vt:lpstr>暗香扑面</vt:lpstr>
      <vt:lpstr>行云流水</vt:lpstr>
      <vt:lpstr>公式</vt:lpstr>
      <vt:lpstr>Equation</vt:lpstr>
      <vt:lpstr>VISIO</vt:lpstr>
      <vt:lpstr>Equation.DSMT4</vt:lpstr>
      <vt:lpstr>Microsoft 公式 3.0</vt:lpstr>
      <vt:lpstr>工作表</vt:lpstr>
      <vt:lpstr>Microsoft Word 97 - 2003 文档</vt:lpstr>
      <vt:lpstr>傅里叶变换</vt:lpstr>
      <vt:lpstr>1傅里叶级数 </vt:lpstr>
      <vt:lpstr>信号分解</vt:lpstr>
      <vt:lpstr>几种简单信号</vt:lpstr>
      <vt:lpstr>对简单信号的要求</vt:lpstr>
      <vt:lpstr>简谐振动</vt:lpstr>
      <vt:lpstr>简谐振动的性质</vt:lpstr>
      <vt:lpstr>傅里叶级数</vt:lpstr>
      <vt:lpstr>PowerPoint 演示文稿</vt:lpstr>
      <vt:lpstr>傅里叶分解结果的图示</vt:lpstr>
      <vt:lpstr>傅里叶级数的意义</vt:lpstr>
      <vt:lpstr>Fourier 级数的数学表示</vt:lpstr>
      <vt:lpstr>方波的傅里叶级数</vt:lpstr>
      <vt:lpstr>傅里叶分解</vt:lpstr>
      <vt:lpstr>分解结果的图示</vt:lpstr>
      <vt:lpstr>2频谱图</vt:lpstr>
      <vt:lpstr>傅里叶级数分解及其频率组成</vt:lpstr>
      <vt:lpstr>傅里叶级数——信号的频谱</vt:lpstr>
      <vt:lpstr>认识频谱图</vt:lpstr>
      <vt:lpstr>认识频谱图</vt:lpstr>
      <vt:lpstr>傅里叶变换</vt:lpstr>
      <vt:lpstr>PowerPoint 演示文稿</vt:lpstr>
      <vt:lpstr>周期函数的傅里叶级数</vt:lpstr>
      <vt:lpstr>观察其中的余弦项（正弦项同理）</vt:lpstr>
      <vt:lpstr>傅里叶积分定理</vt:lpstr>
      <vt:lpstr>非周期函数的频谱</vt:lpstr>
      <vt:lpstr>傅里叶级数的复数形式</vt:lpstr>
      <vt:lpstr>周期函数的傅里叶级数</vt:lpstr>
      <vt:lpstr>PowerPoint 演示文稿</vt:lpstr>
      <vt:lpstr>PowerPoint 演示文稿</vt:lpstr>
      <vt:lpstr>傅里叶积分的复数形式</vt:lpstr>
      <vt:lpstr>复数的意义</vt:lpstr>
      <vt:lpstr>傅里叶变换的性质</vt:lpstr>
      <vt:lpstr>傅里叶变换的性质</vt:lpstr>
      <vt:lpstr>奇偶性</vt:lpstr>
      <vt:lpstr>不可导信号的傅里叶变换</vt:lpstr>
      <vt:lpstr>方波的傅里叶分解</vt:lpstr>
      <vt:lpstr>方波分解</vt:lpstr>
      <vt:lpstr>PowerPoint 演示文稿</vt:lpstr>
      <vt:lpstr>有限区间函数的延拓</vt:lpstr>
      <vt:lpstr>函数延拓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函数乘积的积分</vt:lpstr>
      <vt:lpstr>函数乘积的积分的含义</vt:lpstr>
      <vt:lpstr>向量与投影</vt:lpstr>
      <vt:lpstr>函数的乘积的积分</vt:lpstr>
      <vt:lpstr>傅里叶三角函数集正交性</vt:lpstr>
      <vt:lpstr>傅里叶级数的系数的含义</vt:lpstr>
      <vt:lpstr>变量的相关系数</vt:lpstr>
      <vt:lpstr>傅里叶变换的应用</vt:lpstr>
      <vt:lpstr>习题</vt:lpstr>
      <vt:lpstr>离散傅里叶变换及其matlab实现</vt:lpstr>
      <vt:lpstr>PowerPoint 演示文稿</vt:lpstr>
      <vt:lpstr>离散时间信号的傅里叶变换</vt:lpstr>
      <vt:lpstr>离散傅里叶变换DFT</vt:lpstr>
      <vt:lpstr>离散傅里叶变换的Matlab实现</vt:lpstr>
      <vt:lpstr>练习</vt:lpstr>
      <vt:lpstr>作业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傅里叶变换</dc:title>
  <dc:creator>USER-</dc:creator>
  <cp:lastModifiedBy>USER-</cp:lastModifiedBy>
  <cp:revision>82</cp:revision>
  <dcterms:created xsi:type="dcterms:W3CDTF">2017-09-12T23:56:51Z</dcterms:created>
  <dcterms:modified xsi:type="dcterms:W3CDTF">2017-09-18T13:28:22Z</dcterms:modified>
</cp:coreProperties>
</file>